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9"/>
  </p:notesMasterIdLst>
  <p:handoutMasterIdLst>
    <p:handoutMasterId r:id="rId90"/>
  </p:handoutMasterIdLst>
  <p:sldIdLst>
    <p:sldId id="257" r:id="rId5"/>
    <p:sldId id="455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1129" r:id="rId44"/>
    <p:sldId id="425" r:id="rId45"/>
    <p:sldId id="440" r:id="rId46"/>
    <p:sldId id="372" r:id="rId47"/>
    <p:sldId id="373" r:id="rId48"/>
    <p:sldId id="412" r:id="rId49"/>
    <p:sldId id="374" r:id="rId50"/>
    <p:sldId id="416" r:id="rId51"/>
    <p:sldId id="417" r:id="rId52"/>
    <p:sldId id="415" r:id="rId53"/>
    <p:sldId id="413" r:id="rId54"/>
    <p:sldId id="418" r:id="rId55"/>
    <p:sldId id="414" r:id="rId56"/>
    <p:sldId id="419" r:id="rId57"/>
    <p:sldId id="420" r:id="rId58"/>
    <p:sldId id="377" r:id="rId59"/>
    <p:sldId id="378" r:id="rId60"/>
    <p:sldId id="379" r:id="rId61"/>
    <p:sldId id="380" r:id="rId62"/>
    <p:sldId id="381" r:id="rId63"/>
    <p:sldId id="424" r:id="rId64"/>
    <p:sldId id="427" r:id="rId65"/>
    <p:sldId id="426" r:id="rId66"/>
    <p:sldId id="1099" r:id="rId67"/>
    <p:sldId id="1101" r:id="rId68"/>
    <p:sldId id="1102" r:id="rId69"/>
    <p:sldId id="1103" r:id="rId70"/>
    <p:sldId id="1104" r:id="rId71"/>
    <p:sldId id="1105" r:id="rId72"/>
    <p:sldId id="1106" r:id="rId73"/>
    <p:sldId id="1107" r:id="rId74"/>
    <p:sldId id="1124" r:id="rId75"/>
    <p:sldId id="1119" r:id="rId76"/>
    <p:sldId id="1120" r:id="rId77"/>
    <p:sldId id="1121" r:id="rId78"/>
    <p:sldId id="1122" r:id="rId79"/>
    <p:sldId id="1125" r:id="rId80"/>
    <p:sldId id="1126" r:id="rId81"/>
    <p:sldId id="1127" r:id="rId82"/>
    <p:sldId id="1128" r:id="rId83"/>
    <p:sldId id="1116" r:id="rId84"/>
    <p:sldId id="1117" r:id="rId85"/>
    <p:sldId id="1118" r:id="rId86"/>
    <p:sldId id="486" r:id="rId87"/>
    <p:sldId id="510" r:id="rId8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003300"/>
    <a:srgbClr val="00FF00"/>
    <a:srgbClr val="3399FF"/>
    <a:srgbClr val="000066"/>
    <a:srgbClr val="FFFF66"/>
    <a:srgbClr val="99FFCC"/>
    <a:srgbClr val="99FF66"/>
    <a:srgbClr val="99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7606" autoAdjust="0"/>
  </p:normalViewPr>
  <p:slideViewPr>
    <p:cSldViewPr snapToGrid="0">
      <p:cViewPr varScale="1">
        <p:scale>
          <a:sx n="68" d="100"/>
          <a:sy n="68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1291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viewProps" Target="view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874300-7C14-456B-8E65-5AA86A732B2F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4FB902-F8AA-4461-8478-FEB8D91068C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458F6E-C9CC-4738-9FBA-2A78BF3B10D6}" type="slidenum">
              <a:rPr lang="es-ES" altLang="es-MX" smtClean="0"/>
              <a:pPr>
                <a:spcBef>
                  <a:spcPct val="0"/>
                </a:spcBef>
              </a:pPr>
              <a:t>1</a:t>
            </a:fld>
            <a:endParaRPr lang="es-ES" altLang="es-MX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2B7C27-224F-4318-A092-A966E6489839}" type="slidenum">
              <a:rPr lang="es-ES" altLang="es-MX" smtClean="0"/>
              <a:pPr>
                <a:spcBef>
                  <a:spcPct val="0"/>
                </a:spcBef>
              </a:pPr>
              <a:t>3</a:t>
            </a:fld>
            <a:endParaRPr lang="es-ES" altLang="es-MX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230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084D5D-F97F-44A3-A092-F86688A8EE81}"/>
              </a:ext>
            </a:extLst>
          </p:cNvPr>
          <p:cNvSpPr txBox="1"/>
          <p:nvPr userDrawn="1"/>
        </p:nvSpPr>
        <p:spPr>
          <a:xfrm>
            <a:off x="8088283" y="0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Mayo 2022</a:t>
            </a:r>
          </a:p>
        </p:txBody>
      </p:sp>
    </p:spTree>
    <p:extLst>
      <p:ext uri="{BB962C8B-B14F-4D97-AF65-F5344CB8AC3E}">
        <p14:creationId xmlns:p14="http://schemas.microsoft.com/office/powerpoint/2010/main" val="44671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5125" y="981075"/>
            <a:ext cx="2105025" cy="53292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981075"/>
            <a:ext cx="6167437" cy="53292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246195-46CF-4488-931D-D5DC8FD7D9AF}"/>
              </a:ext>
            </a:extLst>
          </p:cNvPr>
          <p:cNvSpPr txBox="1"/>
          <p:nvPr userDrawn="1"/>
        </p:nvSpPr>
        <p:spPr>
          <a:xfrm>
            <a:off x="8088283" y="0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Mayo 2022</a:t>
            </a:r>
          </a:p>
        </p:txBody>
      </p:sp>
    </p:spTree>
    <p:extLst>
      <p:ext uri="{BB962C8B-B14F-4D97-AF65-F5344CB8AC3E}">
        <p14:creationId xmlns:p14="http://schemas.microsoft.com/office/powerpoint/2010/main" val="138853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395288" y="981075"/>
            <a:ext cx="8424862" cy="53292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9E597B-7107-426D-B87D-E4013935F31F}"/>
              </a:ext>
            </a:extLst>
          </p:cNvPr>
          <p:cNvSpPr txBox="1"/>
          <p:nvPr userDrawn="1"/>
        </p:nvSpPr>
        <p:spPr>
          <a:xfrm>
            <a:off x="8088283" y="0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</a:rPr>
              <a:t>Mayo</a:t>
            </a:r>
            <a:r>
              <a:rPr lang="es-MX" sz="1200" b="1" dirty="0">
                <a:solidFill>
                  <a:schemeClr val="bg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06868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981075"/>
            <a:ext cx="8424862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95288" y="1844675"/>
            <a:ext cx="4135437" cy="4465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3125" y="1844675"/>
            <a:ext cx="4137025" cy="4465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881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981075"/>
            <a:ext cx="8424862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95288" y="1844675"/>
            <a:ext cx="4135437" cy="4465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83125" y="1844675"/>
            <a:ext cx="4137025" cy="2155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83125" y="4152900"/>
            <a:ext cx="4137025" cy="21574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2F6A90-DA47-4415-9048-DA0147D3C796}"/>
              </a:ext>
            </a:extLst>
          </p:cNvPr>
          <p:cNvSpPr txBox="1"/>
          <p:nvPr userDrawn="1"/>
        </p:nvSpPr>
        <p:spPr>
          <a:xfrm>
            <a:off x="8088283" y="0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Mayo 2022</a:t>
            </a:r>
          </a:p>
        </p:txBody>
      </p:sp>
    </p:spTree>
    <p:extLst>
      <p:ext uri="{BB962C8B-B14F-4D97-AF65-F5344CB8AC3E}">
        <p14:creationId xmlns:p14="http://schemas.microsoft.com/office/powerpoint/2010/main" val="1048921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981075"/>
            <a:ext cx="8424862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95288" y="1844675"/>
            <a:ext cx="8424862" cy="4465638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70DF47-A575-47D8-ADDE-B052FEB1DD66}"/>
              </a:ext>
            </a:extLst>
          </p:cNvPr>
          <p:cNvSpPr txBox="1"/>
          <p:nvPr userDrawn="1"/>
        </p:nvSpPr>
        <p:spPr>
          <a:xfrm>
            <a:off x="8088283" y="0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Mayo 2022</a:t>
            </a:r>
          </a:p>
        </p:txBody>
      </p:sp>
    </p:spTree>
    <p:extLst>
      <p:ext uri="{BB962C8B-B14F-4D97-AF65-F5344CB8AC3E}">
        <p14:creationId xmlns:p14="http://schemas.microsoft.com/office/powerpoint/2010/main" val="28724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981075"/>
            <a:ext cx="8424862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288" y="1844675"/>
            <a:ext cx="4135437" cy="4465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83125" y="1844675"/>
            <a:ext cx="4137025" cy="2155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83125" y="4152900"/>
            <a:ext cx="4137025" cy="21574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ED253-54EA-45B2-98C5-97567DC105FE}"/>
              </a:ext>
            </a:extLst>
          </p:cNvPr>
          <p:cNvSpPr txBox="1"/>
          <p:nvPr userDrawn="1"/>
        </p:nvSpPr>
        <p:spPr>
          <a:xfrm>
            <a:off x="8088283" y="0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Mayo 2022</a:t>
            </a:r>
          </a:p>
        </p:txBody>
      </p:sp>
    </p:spTree>
    <p:extLst>
      <p:ext uri="{BB962C8B-B14F-4D97-AF65-F5344CB8AC3E}">
        <p14:creationId xmlns:p14="http://schemas.microsoft.com/office/powerpoint/2010/main" val="239241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9BC55A-6F84-4A6F-889F-74482F348056}"/>
              </a:ext>
            </a:extLst>
          </p:cNvPr>
          <p:cNvSpPr txBox="1"/>
          <p:nvPr userDrawn="1"/>
        </p:nvSpPr>
        <p:spPr>
          <a:xfrm>
            <a:off x="8088283" y="0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Mayo</a:t>
            </a:r>
            <a:r>
              <a:rPr lang="es-MX" sz="1200" b="1" dirty="0">
                <a:solidFill>
                  <a:schemeClr val="bg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51869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BD441F-01A8-42BE-B574-1CB7A60A7066}"/>
              </a:ext>
            </a:extLst>
          </p:cNvPr>
          <p:cNvSpPr txBox="1"/>
          <p:nvPr userDrawn="1"/>
        </p:nvSpPr>
        <p:spPr>
          <a:xfrm>
            <a:off x="8088283" y="0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Mayo</a:t>
            </a:r>
            <a:r>
              <a:rPr lang="es-MX" sz="1200" b="1" dirty="0">
                <a:solidFill>
                  <a:schemeClr val="bg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26654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288" y="1844675"/>
            <a:ext cx="4135437" cy="446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3125" y="1844675"/>
            <a:ext cx="4137025" cy="446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3B7DC3-6A0E-4275-A8AA-E9BB6C049B64}"/>
              </a:ext>
            </a:extLst>
          </p:cNvPr>
          <p:cNvSpPr txBox="1"/>
          <p:nvPr userDrawn="1"/>
        </p:nvSpPr>
        <p:spPr>
          <a:xfrm>
            <a:off x="8088283" y="0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</a:rPr>
              <a:t>Mayo</a:t>
            </a:r>
            <a:r>
              <a:rPr lang="es-MX" sz="1200" b="1" dirty="0">
                <a:solidFill>
                  <a:schemeClr val="bg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55355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C4FCCA-B04A-4907-85C4-7B1A0CE9775C}"/>
              </a:ext>
            </a:extLst>
          </p:cNvPr>
          <p:cNvSpPr txBox="1"/>
          <p:nvPr userDrawn="1"/>
        </p:nvSpPr>
        <p:spPr>
          <a:xfrm>
            <a:off x="8088283" y="0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</a:rPr>
              <a:t>Mayo</a:t>
            </a:r>
            <a:r>
              <a:rPr lang="es-MX" sz="1200" b="1" dirty="0">
                <a:solidFill>
                  <a:schemeClr val="bg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54863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5E5A58-A70A-45A5-9C72-615FC39F19E7}"/>
              </a:ext>
            </a:extLst>
          </p:cNvPr>
          <p:cNvSpPr txBox="1"/>
          <p:nvPr userDrawn="1"/>
        </p:nvSpPr>
        <p:spPr>
          <a:xfrm>
            <a:off x="8088283" y="0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</a:rPr>
              <a:t>Mayo</a:t>
            </a:r>
            <a:r>
              <a:rPr lang="es-MX" sz="1200" b="1" dirty="0">
                <a:solidFill>
                  <a:schemeClr val="bg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1996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3F9808-B10A-48A7-966A-FB684803D250}"/>
              </a:ext>
            </a:extLst>
          </p:cNvPr>
          <p:cNvSpPr txBox="1"/>
          <p:nvPr userDrawn="1"/>
        </p:nvSpPr>
        <p:spPr>
          <a:xfrm>
            <a:off x="8088283" y="0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Mayo 2022</a:t>
            </a:r>
          </a:p>
        </p:txBody>
      </p:sp>
    </p:spTree>
    <p:extLst>
      <p:ext uri="{BB962C8B-B14F-4D97-AF65-F5344CB8AC3E}">
        <p14:creationId xmlns:p14="http://schemas.microsoft.com/office/powerpoint/2010/main" val="119160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20EB4C-C737-4633-B42F-B8124D817440}"/>
              </a:ext>
            </a:extLst>
          </p:cNvPr>
          <p:cNvSpPr txBox="1"/>
          <p:nvPr userDrawn="1"/>
        </p:nvSpPr>
        <p:spPr>
          <a:xfrm>
            <a:off x="8088283" y="0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</a:rPr>
              <a:t>Mayo</a:t>
            </a:r>
            <a:r>
              <a:rPr lang="es-MX" sz="1200" b="1" dirty="0">
                <a:solidFill>
                  <a:schemeClr val="bg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30007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0118AC-23F0-46A1-A58E-C56633B35DF1}"/>
              </a:ext>
            </a:extLst>
          </p:cNvPr>
          <p:cNvSpPr txBox="1"/>
          <p:nvPr userDrawn="1"/>
        </p:nvSpPr>
        <p:spPr>
          <a:xfrm>
            <a:off x="8088283" y="0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</a:rPr>
              <a:t>Mayo</a:t>
            </a:r>
            <a:r>
              <a:rPr lang="es-MX" sz="1200" b="1" dirty="0">
                <a:solidFill>
                  <a:schemeClr val="bg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90823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2" name="Group 148"/>
          <p:cNvGraphicFramePr>
            <a:graphicFrameLocks noGrp="1"/>
          </p:cNvGraphicFramePr>
          <p:nvPr/>
        </p:nvGraphicFramePr>
        <p:xfrm>
          <a:off x="0" y="212725"/>
          <a:ext cx="9109075" cy="6456362"/>
        </p:xfrm>
        <a:graphic>
          <a:graphicData uri="http://schemas.openxmlformats.org/drawingml/2006/table">
            <a:tbl>
              <a:tblPr/>
              <a:tblGrid>
                <a:gridCol w="879475">
                  <a:extLst>
                    <a:ext uri="{9D8B030D-6E8A-4147-A177-3AD203B41FA5}">
                      <a16:colId xmlns:a16="http://schemas.microsoft.com/office/drawing/2014/main" val="2832211651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3427840249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365383049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29318250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729666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3574136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val="2824958610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301174259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339204889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02532126"/>
                    </a:ext>
                  </a:extLst>
                </a:gridCol>
              </a:tblGrid>
              <a:tr h="518144"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295137"/>
                  </a:ext>
                </a:extLst>
              </a:tr>
              <a:tr h="593663"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491607"/>
                  </a:ext>
                </a:extLst>
              </a:tr>
              <a:tr h="593663"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907367"/>
                  </a:ext>
                </a:extLst>
              </a:tr>
              <a:tr h="593663"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94439"/>
                  </a:ext>
                </a:extLst>
              </a:tr>
              <a:tr h="593663"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10020"/>
                  </a:ext>
                </a:extLst>
              </a:tr>
              <a:tr h="595251"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02401"/>
                  </a:ext>
                </a:extLst>
              </a:tr>
              <a:tr h="593663"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886757"/>
                  </a:ext>
                </a:extLst>
              </a:tr>
              <a:tr h="593663"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160525"/>
                  </a:ext>
                </a:extLst>
              </a:tr>
              <a:tr h="593663"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>
                        <a:alpha val="60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586711"/>
                  </a:ext>
                </a:extLst>
              </a:tr>
              <a:tr h="593663"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210559"/>
                  </a:ext>
                </a:extLst>
              </a:tr>
              <a:tr h="593663"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33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446363"/>
                  </a:ext>
                </a:extLst>
              </a:tr>
            </a:tbl>
          </a:graphicData>
        </a:graphic>
      </p:graphicFrame>
      <p:sp>
        <p:nvSpPr>
          <p:cNvPr id="1163" name="Freeform 170"/>
          <p:cNvSpPr>
            <a:spLocks/>
          </p:cNvSpPr>
          <p:nvPr userDrawn="1"/>
        </p:nvSpPr>
        <p:spPr bwMode="auto">
          <a:xfrm rot="10800000">
            <a:off x="-15875" y="6507163"/>
            <a:ext cx="9182100" cy="3746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64" name="Text Box 171"/>
          <p:cNvSpPr txBox="1">
            <a:spLocks noChangeArrowheads="1"/>
          </p:cNvSpPr>
          <p:nvPr userDrawn="1"/>
        </p:nvSpPr>
        <p:spPr bwMode="auto">
          <a:xfrm>
            <a:off x="9525" y="6624638"/>
            <a:ext cx="149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MX" sz="900" b="1">
                <a:solidFill>
                  <a:schemeClr val="bg1"/>
                </a:solidFill>
              </a:rPr>
              <a:t>Juan Angel Garza Garza</a:t>
            </a:r>
          </a:p>
        </p:txBody>
      </p:sp>
      <p:sp>
        <p:nvSpPr>
          <p:cNvPr id="1165" name="Text Box 172"/>
          <p:cNvSpPr txBox="1">
            <a:spLocks noChangeArrowheads="1"/>
          </p:cNvSpPr>
          <p:nvPr userDrawn="1"/>
        </p:nvSpPr>
        <p:spPr bwMode="auto">
          <a:xfrm>
            <a:off x="6151563" y="6518275"/>
            <a:ext cx="1357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sz="1000" b="1">
                <a:solidFill>
                  <a:schemeClr val="bg1"/>
                </a:solidFill>
              </a:rPr>
              <a:t>Sistemas Digitales</a:t>
            </a:r>
          </a:p>
          <a:p>
            <a:pPr algn="ctr" eaLnBrk="1" hangingPunct="1">
              <a:defRPr/>
            </a:pPr>
            <a:r>
              <a:rPr lang="es-MX" sz="10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1166" name="Freeform 173"/>
          <p:cNvSpPr>
            <a:spLocks/>
          </p:cNvSpPr>
          <p:nvPr userDrawn="1"/>
        </p:nvSpPr>
        <p:spPr bwMode="auto">
          <a:xfrm>
            <a:off x="0" y="-23813"/>
            <a:ext cx="9180513" cy="438151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67" name="Text Box 174"/>
          <p:cNvSpPr txBox="1">
            <a:spLocks noChangeArrowheads="1"/>
          </p:cNvSpPr>
          <p:nvPr userDrawn="1"/>
        </p:nvSpPr>
        <p:spPr bwMode="auto">
          <a:xfrm>
            <a:off x="-15875" y="-20638"/>
            <a:ext cx="34544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11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981075"/>
            <a:ext cx="84248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	</a:t>
            </a:r>
          </a:p>
        </p:txBody>
      </p:sp>
      <p:sp>
        <p:nvSpPr>
          <p:cNvPr id="11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44675"/>
            <a:ext cx="8424862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Verdana" pitchFamily="34" charset="0"/>
        </a:defRPr>
      </a:lvl9pPr>
    </p:titleStyle>
    <p:bodyStyle>
      <a:lvl1pPr marL="342900" indent="-342900" algn="just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»"/>
        <a:defRPr sz="2400">
          <a:solidFill>
            <a:srgbClr val="003300"/>
          </a:solidFill>
          <a:latin typeface="+mn-lt"/>
        </a:defRPr>
      </a:lvl5pPr>
      <a:lvl6pPr marL="25146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2400">
          <a:solidFill>
            <a:srgbClr val="003300"/>
          </a:solidFill>
          <a:latin typeface="+mn-lt"/>
        </a:defRPr>
      </a:lvl6pPr>
      <a:lvl7pPr marL="29718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2400">
          <a:solidFill>
            <a:srgbClr val="003300"/>
          </a:solidFill>
          <a:latin typeface="+mn-lt"/>
        </a:defRPr>
      </a:lvl7pPr>
      <a:lvl8pPr marL="34290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2400">
          <a:solidFill>
            <a:srgbClr val="003300"/>
          </a:solidFill>
          <a:latin typeface="+mn-lt"/>
        </a:defRPr>
      </a:lvl8pPr>
      <a:lvl9pPr marL="38862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2400">
          <a:solidFill>
            <a:srgbClr val="003300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erbia.net/enviar_frase.asp?id=130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1417638" y="447675"/>
            <a:ext cx="6408737" cy="328613"/>
          </a:xfrm>
          <a:solidFill>
            <a:srgbClr val="FFFF66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s-ES" altLang="es-MX" sz="2000">
                <a:latin typeface="Arial" panose="020B0604020202020204" pitchFamily="34" charset="0"/>
              </a:rPr>
              <a:t>Diseño de Sistemas Secuenciales síncronos</a:t>
            </a:r>
          </a:p>
        </p:txBody>
      </p:sp>
      <p:sp>
        <p:nvSpPr>
          <p:cNvPr id="4099" name="Text Box 14"/>
          <p:cNvSpPr txBox="1">
            <a:spLocks noChangeArrowheads="1"/>
          </p:cNvSpPr>
          <p:nvPr/>
        </p:nvSpPr>
        <p:spPr bwMode="auto">
          <a:xfrm>
            <a:off x="468313" y="5322888"/>
            <a:ext cx="8394700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rgbClr val="000099"/>
                </a:solidFill>
              </a:rPr>
              <a:t>En los momentos de crisis, sólo la imaginación y el esfuerzo es más importante que el conocimiento</a:t>
            </a:r>
            <a:r>
              <a:rPr lang="es-MX" altLang="es-MX" sz="1800" dirty="0">
                <a:solidFill>
                  <a:schemeClr val="tx1"/>
                </a:solidFill>
              </a:rPr>
              <a:t>.</a:t>
            </a:r>
            <a:r>
              <a:rPr lang="es-MX" altLang="es-MX" sz="1800" dirty="0">
                <a:solidFill>
                  <a:schemeClr val="tx1"/>
                </a:solidFill>
                <a:hlinkClick r:id="rId3" tooltip="Enviar frase"/>
              </a:rPr>
              <a:t> </a:t>
            </a:r>
            <a:r>
              <a:rPr lang="es-MX" altLang="es-MX" sz="1800" dirty="0">
                <a:solidFill>
                  <a:schemeClr val="tx1"/>
                </a:solidFill>
              </a:rPr>
              <a:t> </a:t>
            </a:r>
            <a:endParaRPr lang="es-MX" altLang="es-MX" sz="1800" b="1" dirty="0">
              <a:solidFill>
                <a:schemeClr val="tx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 i="1" dirty="0">
                <a:solidFill>
                  <a:schemeClr val="tx1"/>
                </a:solidFill>
              </a:rPr>
              <a:t>Albert Einstein </a:t>
            </a:r>
            <a:endParaRPr lang="es-ES" altLang="es-MX" sz="1600" b="1" i="1" dirty="0">
              <a:solidFill>
                <a:schemeClr val="tx1"/>
              </a:solidFill>
            </a:endParaRPr>
          </a:p>
        </p:txBody>
      </p:sp>
      <p:pic>
        <p:nvPicPr>
          <p:cNvPr id="4100" name="Picture 16" descr="DSC04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1"/>
          <a:stretch>
            <a:fillRect/>
          </a:stretch>
        </p:blipFill>
        <p:spPr bwMode="auto">
          <a:xfrm>
            <a:off x="1492250" y="856983"/>
            <a:ext cx="62960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B17B6B-3F96-4025-B35D-063E573C1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" y="2833369"/>
            <a:ext cx="1295189" cy="8166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3AB98F1-DDB0-4272-9014-B385FFF1E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26" y="3062532"/>
            <a:ext cx="1022318" cy="5874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8642350" cy="2366327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180000" indent="-180000" defTabSz="756000" eaLnBrk="1" hangingPunct="1">
              <a:buFontTx/>
              <a:buNone/>
            </a:pPr>
            <a:r>
              <a:rPr lang="es-ES" altLang="es-MX" sz="2000" b="1" dirty="0"/>
              <a:t>Nota: Cuando usted cambia el selector S en medio de una secuencia, las luces continuarán con la secuencia actual hasta terminar (C o Z) y pasará a encender todas las luces y posteriormente a condiciones iniciales, de ahí en adelante, continuará con la secuencia que fue seleccionada, correspondiendo al nuevo valor de S</a:t>
            </a:r>
          </a:p>
        </p:txBody>
      </p:sp>
      <p:pic>
        <p:nvPicPr>
          <p:cNvPr id="17412" name="Picture 4" descr="2se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357563"/>
            <a:ext cx="5614987" cy="3019425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75401"/>
            <a:ext cx="8642350" cy="3204119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altLang="es-MX" sz="2000" b="1" dirty="0"/>
              <a:t>Por Ejemplo: </a:t>
            </a:r>
          </a:p>
          <a:p>
            <a:pPr marL="0" indent="0" eaLnBrk="1" hangingPunct="1">
              <a:buFontTx/>
              <a:buNone/>
            </a:pPr>
            <a:r>
              <a:rPr lang="es-ES" altLang="es-MX" sz="2000" b="1" dirty="0"/>
              <a:t>Si  S=0 y un selector S se hace 1, en el momento que la secuencia de luces es (L0=0, L1=1 y L2=0), correspondiente a la condición B de la secuencia Uno, continuará hasta C y de ahí a todos encendidos (L0=1, L1=1 y L2=1) y al siguiente pulso de reloj a condiciones iniciales (L0=0, L1=0 y L2=0) y de ahí en adelante continuará con la secuencia Dos.</a:t>
            </a:r>
          </a:p>
        </p:txBody>
      </p:sp>
      <p:pic>
        <p:nvPicPr>
          <p:cNvPr id="18436" name="Picture 4" descr="2se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4070350"/>
            <a:ext cx="4824412" cy="2593975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49" y="908050"/>
            <a:ext cx="8558893" cy="96429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2000" b="1" dirty="0"/>
              <a:t>a) Ambas parten de condiciones iniciales en donde todas las lámparas están apagadas.</a:t>
            </a:r>
          </a:p>
          <a:p>
            <a:pPr eaLnBrk="1" hangingPunct="1"/>
            <a:endParaRPr lang="es-ES" altLang="es-MX" sz="1800" b="1" dirty="0"/>
          </a:p>
        </p:txBody>
      </p:sp>
      <p:pic>
        <p:nvPicPr>
          <p:cNvPr id="19460" name="Picture 4" descr="e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241550"/>
            <a:ext cx="4248150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1"/>
            <a:ext cx="7291024" cy="64928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2000" b="1" dirty="0"/>
              <a:t>b) Si S=0 Ocurrirá la secuencia Uno (A, B, C, A, B, C etc.)</a:t>
            </a:r>
          </a:p>
          <a:p>
            <a:pPr eaLnBrk="1" hangingPunct="1"/>
            <a:endParaRPr lang="es-ES" altLang="es-MX" sz="2000" b="1" dirty="0"/>
          </a:p>
        </p:txBody>
      </p:sp>
      <p:pic>
        <p:nvPicPr>
          <p:cNvPr id="20484" name="Picture 4" descr="e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2625725"/>
            <a:ext cx="2825750" cy="196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/>
          </a:p>
        </p:txBody>
      </p:sp>
      <p:pic>
        <p:nvPicPr>
          <p:cNvPr id="21508" name="Picture 4" descr="e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2625725"/>
            <a:ext cx="4641850" cy="1976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FCE3A9C-F1E4-4B71-9453-AC4C033E7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1"/>
            <a:ext cx="7291024" cy="649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MX" sz="2000" b="1" kern="0"/>
              <a:t>b) Si S=0 Ocurrirá la secuencia Uno (A, B, C, A, B, C etc.)</a:t>
            </a:r>
          </a:p>
          <a:p>
            <a:pPr eaLnBrk="1" hangingPunct="1"/>
            <a:endParaRPr lang="es-ES" altLang="es-MX" sz="2000" b="1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e20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2625725"/>
            <a:ext cx="6413500" cy="196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D53D27A-49F3-4100-94B6-A2EC9898FE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1"/>
            <a:ext cx="7291024" cy="64928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2000" b="1" dirty="0"/>
              <a:t>b) Si S=0 Ocurrirá la secuencia Uno (A, B, C, A, B, C etc.)</a:t>
            </a:r>
          </a:p>
          <a:p>
            <a:pPr eaLnBrk="1" hangingPunct="1"/>
            <a:endParaRPr lang="es-ES" altLang="es-MX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30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2133600"/>
            <a:ext cx="6405563" cy="2446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C212A21-7CDE-4A71-ACEA-9B8C06C3E6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1"/>
            <a:ext cx="7291024" cy="64928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2000" b="1" dirty="0"/>
              <a:t>b) Si S=0 Ocurrirá la secuencia Uno (A, B, C, A, B, C etc.)</a:t>
            </a:r>
          </a:p>
          <a:p>
            <a:pPr eaLnBrk="1" hangingPunct="1"/>
            <a:endParaRPr lang="es-ES" altLang="es-MX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2133600"/>
            <a:ext cx="6410325" cy="324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6410325" cy="57626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1800" b="1" dirty="0"/>
              <a:t>c) Si S=1 ocurrirá la secuencia Dos (X, Y, Z, X, Y, Z, etc.) </a:t>
            </a:r>
          </a:p>
          <a:p>
            <a:pPr eaLnBrk="1" hangingPunct="1">
              <a:buFontTx/>
              <a:buNone/>
            </a:pPr>
            <a:endParaRPr lang="es-ES" altLang="es-MX" sz="1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5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2133600"/>
            <a:ext cx="6410325" cy="324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B0D2A1D-D4E5-4C5B-B1D2-30C68745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6410325" cy="576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MX" sz="1800" b="1" kern="0"/>
              <a:t>c) Si S=1 ocurrirá la secuencia Dos (X, Y, Z, X, Y, Z, etc.) </a:t>
            </a:r>
          </a:p>
          <a:p>
            <a:pPr eaLnBrk="1" hangingPunct="1">
              <a:buFontTx/>
              <a:buNone/>
            </a:pPr>
            <a:endParaRPr lang="es-ES" altLang="es-MX" sz="1800" b="1" kern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51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2125663"/>
            <a:ext cx="6410325" cy="324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F6357277-DB47-467D-B89E-EA62BB52CB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6410325" cy="57626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1800" b="1" dirty="0"/>
              <a:t>c) Si S=1 ocurrirá la secuencia Dos (X, Y, Z, X, Y, Z, etc.) </a:t>
            </a:r>
          </a:p>
          <a:p>
            <a:pPr eaLnBrk="1" hangingPunct="1">
              <a:buFontTx/>
              <a:buNone/>
            </a:pPr>
            <a:endParaRPr lang="es-ES" altLang="es-MX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424862" cy="5762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" altLang="es-MX" sz="2000" dirty="0">
                <a:latin typeface="Arial" panose="020B0604020202020204" pitchFamily="34" charset="0"/>
              </a:rPr>
              <a:t>Método de Diseño de Sistemas Secuenciales síncronos</a:t>
            </a:r>
            <a:br>
              <a:rPr lang="es-ES" altLang="es-MX" sz="2000" dirty="0">
                <a:latin typeface="Arial" panose="020B0604020202020204" pitchFamily="34" charset="0"/>
              </a:rPr>
            </a:br>
            <a:r>
              <a:rPr lang="es-ES" altLang="es-MX" sz="2000" dirty="0">
                <a:latin typeface="Arial" panose="020B0604020202020204" pitchFamily="34" charset="0"/>
              </a:rPr>
              <a:t>con el uso de HDL y su implementación en un PLD</a:t>
            </a:r>
          </a:p>
        </p:txBody>
      </p:sp>
      <p:sp>
        <p:nvSpPr>
          <p:cNvPr id="188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73538"/>
            <a:ext cx="8424862" cy="5108212"/>
          </a:xfrm>
          <a:solidFill>
            <a:srgbClr val="00B050">
              <a:alpha val="50195"/>
            </a:srgb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2000" b="1" dirty="0"/>
              <a:t>1.- </a:t>
            </a:r>
            <a:r>
              <a:rPr lang="es-ES" altLang="es-MX" sz="1800" b="1" dirty="0"/>
              <a:t>Especificar el sistema (Diagrama de transición)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1800" b="1" dirty="0"/>
              <a:t>2.- Determinar la cantidad de </a:t>
            </a:r>
            <a:r>
              <a:rPr lang="es-ES" altLang="es-MX" sz="1800" b="1" dirty="0" err="1"/>
              <a:t>Flip</a:t>
            </a:r>
            <a:r>
              <a:rPr lang="es-ES" altLang="es-MX" sz="1800" b="1" dirty="0"/>
              <a:t> </a:t>
            </a:r>
            <a:r>
              <a:rPr lang="es-ES" altLang="es-MX" sz="1800" b="1" dirty="0" err="1"/>
              <a:t>Flops</a:t>
            </a:r>
            <a:endParaRPr lang="es-ES" altLang="es-MX" sz="1800" b="1" dirty="0"/>
          </a:p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2000" b="1" dirty="0"/>
              <a:t>	</a:t>
            </a:r>
            <a:r>
              <a:rPr lang="es-ES" altLang="es-MX" sz="2000" b="1" dirty="0">
                <a:solidFill>
                  <a:schemeClr val="tx1"/>
                </a:solidFill>
              </a:rPr>
              <a:t>a) Dependiendo de los estados 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2200" b="1" dirty="0">
                <a:solidFill>
                  <a:srgbClr val="000066"/>
                </a:solidFill>
                <a:highlight>
                  <a:srgbClr val="FFFF00"/>
                </a:highlight>
              </a:rPr>
              <a:t>	</a:t>
            </a:r>
            <a:r>
              <a:rPr lang="es-ES" altLang="es-MX" sz="2000" b="1" dirty="0">
                <a:solidFill>
                  <a:srgbClr val="000066"/>
                </a:solidFill>
                <a:highlight>
                  <a:srgbClr val="FFFF00"/>
                </a:highlight>
              </a:rPr>
              <a:t>b) </a:t>
            </a:r>
            <a:r>
              <a:rPr lang="es-ES" altLang="es-MX" b="1" dirty="0">
                <a:solidFill>
                  <a:srgbClr val="000066"/>
                </a:solidFill>
                <a:highlight>
                  <a:srgbClr val="FFFF00"/>
                </a:highlight>
              </a:rPr>
              <a:t>Usando solo salidas registradas 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2000" b="1" dirty="0"/>
              <a:t>3</a:t>
            </a:r>
            <a:r>
              <a:rPr lang="es-ES" altLang="es-MX" sz="1800" b="1" dirty="0"/>
              <a:t>.- Asignar valores a los estados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1800" b="1" dirty="0"/>
              <a:t>4.- Diagrama de Bloque (entradas y salidas)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1800" b="1" dirty="0"/>
              <a:t>5.- Construir la tabla de estado siguiente 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1800" b="1" dirty="0"/>
              <a:t>6.- Codificación en ABEL-HDL 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2000" b="1" dirty="0"/>
              <a:t>	a) entradas y salidas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2000" b="1" dirty="0"/>
              <a:t>	b) Sincronización de los </a:t>
            </a:r>
            <a:r>
              <a:rPr lang="es-ES" altLang="es-MX" sz="2000" b="1" dirty="0" err="1"/>
              <a:t>Flip</a:t>
            </a:r>
            <a:r>
              <a:rPr lang="es-ES" altLang="es-MX" sz="2000" b="1" dirty="0"/>
              <a:t> </a:t>
            </a:r>
            <a:r>
              <a:rPr lang="es-ES" altLang="es-MX" sz="2000" b="1" dirty="0" err="1"/>
              <a:t>Flops</a:t>
            </a:r>
            <a:endParaRPr lang="es-ES" altLang="es-MX" sz="2000" b="1" dirty="0"/>
          </a:p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2000" b="1" dirty="0"/>
              <a:t>	c) Asignación de valores a los estados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2000" b="1" dirty="0"/>
              <a:t>	d) definir la secuencia (</a:t>
            </a:r>
            <a:r>
              <a:rPr lang="es-ES" altLang="es-MX" sz="2000" b="1" dirty="0" err="1"/>
              <a:t>state_diagram</a:t>
            </a:r>
            <a:r>
              <a:rPr lang="es-ES" altLang="es-MX" sz="2000" b="1" dirty="0"/>
              <a:t> o </a:t>
            </a:r>
            <a:r>
              <a:rPr lang="es-ES" altLang="es-MX" sz="2000" b="1" dirty="0" err="1"/>
              <a:t>Truth_table</a:t>
            </a:r>
            <a:r>
              <a:rPr lang="es-ES" altLang="es-MX" sz="2000" b="1" dirty="0"/>
              <a:t>)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2000" b="1" dirty="0"/>
              <a:t>7.- Simulación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s-ES" altLang="es-MX" sz="2000" b="1" dirty="0"/>
              <a:t>8.- Implementación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MX" sz="2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e6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2133600"/>
            <a:ext cx="6391275" cy="378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F03FD54-167F-47D6-9716-83BA4F4F5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6410325" cy="576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MX" sz="1800" b="1" kern="0"/>
              <a:t>c) Si S=1 ocurrirá la secuencia Dos (X, Y, Z, X, Y, Z, etc.) </a:t>
            </a:r>
          </a:p>
          <a:p>
            <a:pPr eaLnBrk="1" hangingPunct="1">
              <a:buFontTx/>
              <a:buNone/>
            </a:pPr>
            <a:endParaRPr lang="es-ES" altLang="es-MX" sz="1800" b="1" kern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in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4"/>
          <a:stretch>
            <a:fillRect/>
          </a:stretch>
        </p:blipFill>
        <p:spPr>
          <a:xfrm>
            <a:off x="395288" y="1281113"/>
            <a:ext cx="8208962" cy="4779962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in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1"/>
          <a:stretch>
            <a:fillRect/>
          </a:stretch>
        </p:blipFill>
        <p:spPr>
          <a:xfrm>
            <a:off x="468313" y="2125663"/>
            <a:ext cx="5481637" cy="316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70499" name="Group 3"/>
          <p:cNvGraphicFramePr>
            <a:graphicFrameLocks noGrp="1"/>
          </p:cNvGraphicFramePr>
          <p:nvPr>
            <p:ph sz="half" idx="2"/>
          </p:nvPr>
        </p:nvGraphicFramePr>
        <p:xfrm>
          <a:off x="6443663" y="1412875"/>
          <a:ext cx="2378075" cy="41084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6430963" y="812800"/>
            <a:ext cx="22447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solidFill>
                  <a:schemeClr val="tx1"/>
                </a:solidFill>
              </a:rPr>
              <a:t>Tabla de estados</a:t>
            </a:r>
            <a:endParaRPr lang="es-ES" altLang="es-MX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in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1"/>
          <a:stretch>
            <a:fillRect/>
          </a:stretch>
        </p:blipFill>
        <p:spPr>
          <a:xfrm>
            <a:off x="468313" y="2125663"/>
            <a:ext cx="5481637" cy="316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71568" name="Group 48"/>
          <p:cNvGraphicFramePr>
            <a:graphicFrameLocks noGrp="1"/>
          </p:cNvGraphicFramePr>
          <p:nvPr>
            <p:ph sz="half" idx="2"/>
          </p:nvPr>
        </p:nvGraphicFramePr>
        <p:xfrm>
          <a:off x="6443663" y="1412875"/>
          <a:ext cx="2378075" cy="41084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771572" name="Group 52"/>
          <p:cNvGrpSpPr>
            <a:grpSpLocks/>
          </p:cNvGrpSpPr>
          <p:nvPr/>
        </p:nvGrpSpPr>
        <p:grpSpPr bwMode="auto">
          <a:xfrm>
            <a:off x="1331913" y="2924175"/>
            <a:ext cx="647700" cy="1519238"/>
            <a:chOff x="839" y="1842"/>
            <a:chExt cx="408" cy="957"/>
          </a:xfrm>
        </p:grpSpPr>
        <p:sp>
          <p:nvSpPr>
            <p:cNvPr id="30767" name="Line 46"/>
            <p:cNvSpPr>
              <a:spLocks noChangeShapeType="1"/>
            </p:cNvSpPr>
            <p:nvPr/>
          </p:nvSpPr>
          <p:spPr bwMode="auto">
            <a:xfrm flipV="1">
              <a:off x="839" y="1979"/>
              <a:ext cx="408" cy="226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grpSp>
          <p:nvGrpSpPr>
            <p:cNvPr id="30768" name="Group 51"/>
            <p:cNvGrpSpPr>
              <a:grpSpLocks/>
            </p:cNvGrpSpPr>
            <p:nvPr/>
          </p:nvGrpSpPr>
          <p:grpSpPr bwMode="auto">
            <a:xfrm>
              <a:off x="839" y="1842"/>
              <a:ext cx="363" cy="957"/>
              <a:chOff x="839" y="1842"/>
              <a:chExt cx="363" cy="957"/>
            </a:xfrm>
          </p:grpSpPr>
          <p:sp>
            <p:nvSpPr>
              <p:cNvPr id="30769" name="Line 47"/>
              <p:cNvSpPr>
                <a:spLocks noChangeShapeType="1"/>
              </p:cNvSpPr>
              <p:nvPr/>
            </p:nvSpPr>
            <p:spPr bwMode="auto">
              <a:xfrm>
                <a:off x="839" y="2478"/>
                <a:ext cx="363" cy="181"/>
              </a:xfrm>
              <a:prstGeom prst="line">
                <a:avLst/>
              </a:prstGeom>
              <a:noFill/>
              <a:ln w="57150">
                <a:solidFill>
                  <a:srgbClr val="00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770" name="Text Box 49"/>
              <p:cNvSpPr txBox="1">
                <a:spLocks noChangeArrowheads="1"/>
              </p:cNvSpPr>
              <p:nvPr/>
            </p:nvSpPr>
            <p:spPr bwMode="auto">
              <a:xfrm>
                <a:off x="884" y="1842"/>
                <a:ext cx="196" cy="231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lnSpc>
                    <a:spcPct val="140000"/>
                  </a:lnSpc>
                  <a:spcBef>
                    <a:spcPct val="20000"/>
                  </a:spcBef>
                  <a:buChar char="•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1pPr>
                <a:lvl2pPr marL="742950" indent="-285750" algn="just">
                  <a:lnSpc>
                    <a:spcPct val="140000"/>
                  </a:lnSpc>
                  <a:spcBef>
                    <a:spcPct val="20000"/>
                  </a:spcBef>
                  <a:buChar char="–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40000"/>
                  </a:lnSpc>
                  <a:spcBef>
                    <a:spcPct val="20000"/>
                  </a:spcBef>
                  <a:buChar char="•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40000"/>
                  </a:lnSpc>
                  <a:spcBef>
                    <a:spcPct val="20000"/>
                  </a:spcBef>
                  <a:buChar char="–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40000"/>
                  </a:lnSpc>
                  <a:spcBef>
                    <a:spcPct val="20000"/>
                  </a:spcBef>
                  <a:buChar char="»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MX" altLang="es-MX" sz="1800" b="1">
                    <a:solidFill>
                      <a:schemeClr val="tx1"/>
                    </a:solidFill>
                  </a:rPr>
                  <a:t>0</a:t>
                </a:r>
                <a:endParaRPr lang="es-ES" altLang="es-MX" sz="1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0771" name="Text Box 50"/>
              <p:cNvSpPr txBox="1">
                <a:spLocks noChangeArrowheads="1"/>
              </p:cNvSpPr>
              <p:nvPr/>
            </p:nvSpPr>
            <p:spPr bwMode="auto">
              <a:xfrm>
                <a:off x="839" y="2568"/>
                <a:ext cx="196" cy="231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lnSpc>
                    <a:spcPct val="140000"/>
                  </a:lnSpc>
                  <a:spcBef>
                    <a:spcPct val="20000"/>
                  </a:spcBef>
                  <a:buChar char="•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1pPr>
                <a:lvl2pPr marL="742950" indent="-285750" algn="just">
                  <a:lnSpc>
                    <a:spcPct val="140000"/>
                  </a:lnSpc>
                  <a:spcBef>
                    <a:spcPct val="20000"/>
                  </a:spcBef>
                  <a:buChar char="–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40000"/>
                  </a:lnSpc>
                  <a:spcBef>
                    <a:spcPct val="20000"/>
                  </a:spcBef>
                  <a:buChar char="•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40000"/>
                  </a:lnSpc>
                  <a:spcBef>
                    <a:spcPct val="20000"/>
                  </a:spcBef>
                  <a:buChar char="–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40000"/>
                  </a:lnSpc>
                  <a:spcBef>
                    <a:spcPct val="20000"/>
                  </a:spcBef>
                  <a:buChar char="»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33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MX" altLang="es-MX" sz="1800" b="1">
                    <a:solidFill>
                      <a:schemeClr val="tx1"/>
                    </a:solidFill>
                  </a:rPr>
                  <a:t>1</a:t>
                </a:r>
                <a:endParaRPr lang="es-ES" altLang="es-MX" sz="18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766" name="Text Box 59"/>
          <p:cNvSpPr txBox="1">
            <a:spLocks noChangeArrowheads="1"/>
          </p:cNvSpPr>
          <p:nvPr/>
        </p:nvSpPr>
        <p:spPr bwMode="auto">
          <a:xfrm>
            <a:off x="6430963" y="812800"/>
            <a:ext cx="22447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solidFill>
                  <a:schemeClr val="tx1"/>
                </a:solidFill>
              </a:rPr>
              <a:t>Tabla de estados</a:t>
            </a:r>
            <a:endParaRPr lang="es-ES" altLang="es-MX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in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1"/>
          <a:stretch>
            <a:fillRect/>
          </a:stretch>
        </p:blipFill>
        <p:spPr>
          <a:xfrm>
            <a:off x="468313" y="2125663"/>
            <a:ext cx="5481637" cy="316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72596" name="Group 52"/>
          <p:cNvGraphicFramePr>
            <a:graphicFrameLocks noGrp="1"/>
          </p:cNvGraphicFramePr>
          <p:nvPr>
            <p:ph sz="half" idx="2"/>
          </p:nvPr>
        </p:nvGraphicFramePr>
        <p:xfrm>
          <a:off x="6443663" y="1412875"/>
          <a:ext cx="2378075" cy="41084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789" name="Line 46"/>
          <p:cNvSpPr>
            <a:spLocks noChangeShapeType="1"/>
          </p:cNvSpPr>
          <p:nvPr/>
        </p:nvSpPr>
        <p:spPr bwMode="auto">
          <a:xfrm>
            <a:off x="2771775" y="2997200"/>
            <a:ext cx="649288" cy="1588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1790" name="Text Box 49"/>
          <p:cNvSpPr txBox="1">
            <a:spLocks noChangeArrowheads="1"/>
          </p:cNvSpPr>
          <p:nvPr/>
        </p:nvSpPr>
        <p:spPr bwMode="auto">
          <a:xfrm>
            <a:off x="2916238" y="2636838"/>
            <a:ext cx="311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chemeClr val="tx1"/>
                </a:solidFill>
              </a:rPr>
              <a:t>0</a:t>
            </a:r>
            <a:endParaRPr lang="es-ES" altLang="es-MX" sz="1800" b="1">
              <a:solidFill>
                <a:schemeClr val="tx1"/>
              </a:solidFill>
            </a:endParaRPr>
          </a:p>
        </p:txBody>
      </p:sp>
      <p:sp>
        <p:nvSpPr>
          <p:cNvPr id="1772595" name="Text Box 51"/>
          <p:cNvSpPr txBox="1">
            <a:spLocks noChangeArrowheads="1"/>
          </p:cNvSpPr>
          <p:nvPr/>
        </p:nvSpPr>
        <p:spPr bwMode="auto">
          <a:xfrm>
            <a:off x="7235825" y="23241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latin typeface="Verdana" panose="020B0604030504040204" pitchFamily="34" charset="0"/>
              </a:rPr>
              <a:t>E2</a:t>
            </a:r>
            <a:endParaRPr lang="es-ES" altLang="es-MX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25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in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1"/>
          <a:stretch>
            <a:fillRect/>
          </a:stretch>
        </p:blipFill>
        <p:spPr>
          <a:xfrm>
            <a:off x="468313" y="2125663"/>
            <a:ext cx="5481637" cy="316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73615" name="Group 47"/>
          <p:cNvGraphicFramePr>
            <a:graphicFrameLocks noGrp="1"/>
          </p:cNvGraphicFramePr>
          <p:nvPr>
            <p:ph sz="half" idx="2"/>
          </p:nvPr>
        </p:nvGraphicFramePr>
        <p:xfrm>
          <a:off x="6443663" y="1412875"/>
          <a:ext cx="2378075" cy="41084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2813" name="Line 45"/>
          <p:cNvSpPr>
            <a:spLocks noChangeShapeType="1"/>
          </p:cNvSpPr>
          <p:nvPr/>
        </p:nvSpPr>
        <p:spPr bwMode="auto">
          <a:xfrm>
            <a:off x="4211638" y="2997200"/>
            <a:ext cx="649287" cy="1588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773614" name="Text Box 46"/>
          <p:cNvSpPr txBox="1">
            <a:spLocks noChangeArrowheads="1"/>
          </p:cNvSpPr>
          <p:nvPr/>
        </p:nvSpPr>
        <p:spPr bwMode="auto">
          <a:xfrm>
            <a:off x="7235825" y="278923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latin typeface="Verdana" panose="020B0604030504040204" pitchFamily="34" charset="0"/>
              </a:rPr>
              <a:t>E3</a:t>
            </a:r>
            <a:endParaRPr lang="es-ES" altLang="es-MX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36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in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1"/>
          <a:stretch>
            <a:fillRect/>
          </a:stretch>
        </p:blipFill>
        <p:spPr>
          <a:xfrm>
            <a:off x="468313" y="2125663"/>
            <a:ext cx="5481637" cy="316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74638" name="Group 46"/>
          <p:cNvGraphicFramePr>
            <a:graphicFrameLocks noGrp="1"/>
          </p:cNvGraphicFramePr>
          <p:nvPr>
            <p:ph sz="half" idx="2"/>
          </p:nvPr>
        </p:nvGraphicFramePr>
        <p:xfrm>
          <a:off x="6443663" y="1412875"/>
          <a:ext cx="2378075" cy="41084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74637" name="Text Box 45"/>
          <p:cNvSpPr txBox="1">
            <a:spLocks noChangeArrowheads="1"/>
          </p:cNvSpPr>
          <p:nvPr/>
        </p:nvSpPr>
        <p:spPr bwMode="auto">
          <a:xfrm>
            <a:off x="7235825" y="325913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latin typeface="Verdana" panose="020B0604030504040204" pitchFamily="34" charset="0"/>
              </a:rPr>
              <a:t>E1</a:t>
            </a:r>
            <a:endParaRPr lang="es-ES" altLang="es-MX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46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in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1"/>
          <a:stretch>
            <a:fillRect/>
          </a:stretch>
        </p:blipFill>
        <p:spPr>
          <a:xfrm>
            <a:off x="468313" y="2125663"/>
            <a:ext cx="5481637" cy="316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75663" name="Group 47"/>
          <p:cNvGraphicFramePr>
            <a:graphicFrameLocks noGrp="1"/>
          </p:cNvGraphicFramePr>
          <p:nvPr>
            <p:ph sz="half" idx="2"/>
          </p:nvPr>
        </p:nvGraphicFramePr>
        <p:xfrm>
          <a:off x="6443663" y="1412875"/>
          <a:ext cx="2378075" cy="41084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861" name="Line 45"/>
          <p:cNvSpPr>
            <a:spLocks noChangeShapeType="1"/>
          </p:cNvSpPr>
          <p:nvPr/>
        </p:nvSpPr>
        <p:spPr bwMode="auto">
          <a:xfrm>
            <a:off x="2771775" y="4365625"/>
            <a:ext cx="649288" cy="1588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775662" name="Text Box 46"/>
          <p:cNvSpPr txBox="1">
            <a:spLocks noChangeArrowheads="1"/>
          </p:cNvSpPr>
          <p:nvPr/>
        </p:nvSpPr>
        <p:spPr bwMode="auto">
          <a:xfrm>
            <a:off x="8088313" y="370363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latin typeface="Verdana" panose="020B0604030504040204" pitchFamily="34" charset="0"/>
              </a:rPr>
              <a:t>E5</a:t>
            </a:r>
            <a:endParaRPr lang="es-ES" altLang="es-MX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56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in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1"/>
          <a:stretch>
            <a:fillRect/>
          </a:stretch>
        </p:blipFill>
        <p:spPr>
          <a:xfrm>
            <a:off x="468313" y="2125663"/>
            <a:ext cx="5481637" cy="316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76687" name="Group 47"/>
          <p:cNvGraphicFramePr>
            <a:graphicFrameLocks noGrp="1"/>
          </p:cNvGraphicFramePr>
          <p:nvPr>
            <p:ph sz="half" idx="2"/>
          </p:nvPr>
        </p:nvGraphicFramePr>
        <p:xfrm>
          <a:off x="6443663" y="1412875"/>
          <a:ext cx="2378075" cy="41084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885" name="Line 45"/>
          <p:cNvSpPr>
            <a:spLocks noChangeShapeType="1"/>
          </p:cNvSpPr>
          <p:nvPr/>
        </p:nvSpPr>
        <p:spPr bwMode="auto">
          <a:xfrm>
            <a:off x="4211638" y="4365625"/>
            <a:ext cx="649287" cy="1588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776686" name="Text Box 46"/>
          <p:cNvSpPr txBox="1">
            <a:spLocks noChangeArrowheads="1"/>
          </p:cNvSpPr>
          <p:nvPr/>
        </p:nvSpPr>
        <p:spPr bwMode="auto">
          <a:xfrm>
            <a:off x="8101013" y="41497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latin typeface="Verdana" panose="020B0604030504040204" pitchFamily="34" charset="0"/>
              </a:rPr>
              <a:t>E6</a:t>
            </a:r>
            <a:endParaRPr lang="es-ES" altLang="es-MX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66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in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1"/>
          <a:stretch>
            <a:fillRect/>
          </a:stretch>
        </p:blipFill>
        <p:spPr>
          <a:xfrm>
            <a:off x="468313" y="2125663"/>
            <a:ext cx="5481637" cy="316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77710" name="Group 46"/>
          <p:cNvGraphicFramePr>
            <a:graphicFrameLocks noGrp="1"/>
          </p:cNvGraphicFramePr>
          <p:nvPr>
            <p:ph sz="half" idx="2"/>
          </p:nvPr>
        </p:nvGraphicFramePr>
        <p:xfrm>
          <a:off x="6443663" y="1412875"/>
          <a:ext cx="2378075" cy="41084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77709" name="Text Box 45"/>
          <p:cNvSpPr txBox="1">
            <a:spLocks noChangeArrowheads="1"/>
          </p:cNvSpPr>
          <p:nvPr/>
        </p:nvSpPr>
        <p:spPr bwMode="auto">
          <a:xfrm>
            <a:off x="8101013" y="45815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latin typeface="Verdana" panose="020B0604030504040204" pitchFamily="34" charset="0"/>
              </a:rPr>
              <a:t>E4</a:t>
            </a:r>
            <a:endParaRPr lang="es-ES" altLang="es-MX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7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103" y="476250"/>
            <a:ext cx="7820297" cy="576263"/>
          </a:xfrm>
        </p:spPr>
        <p:txBody>
          <a:bodyPr/>
          <a:lstStyle/>
          <a:p>
            <a:pPr eaLnBrk="1" hangingPunct="1"/>
            <a:r>
              <a:rPr lang="es-ES" altLang="es-MX" sz="2000" dirty="0"/>
              <a:t>Diseño de Sistemas Secuenciales síncronos</a:t>
            </a:r>
          </a:p>
        </p:txBody>
      </p:sp>
      <p:pic>
        <p:nvPicPr>
          <p:cNvPr id="9219" name="Picture 3" descr="flam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1949450" cy="4176712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0066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luce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165350"/>
            <a:ext cx="5003800" cy="3641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in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1"/>
          <a:stretch>
            <a:fillRect/>
          </a:stretch>
        </p:blipFill>
        <p:spPr>
          <a:xfrm>
            <a:off x="107950" y="3357563"/>
            <a:ext cx="5481638" cy="316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78735" name="Group 47"/>
          <p:cNvGraphicFramePr>
            <a:graphicFrameLocks noGrp="1"/>
          </p:cNvGraphicFramePr>
          <p:nvPr>
            <p:ph sz="half" idx="2"/>
          </p:nvPr>
        </p:nvGraphicFramePr>
        <p:xfrm>
          <a:off x="6156325" y="2565400"/>
          <a:ext cx="2663825" cy="3844929"/>
        </p:xfrm>
        <a:graphic>
          <a:graphicData uri="http://schemas.openxmlformats.org/drawingml/2006/table">
            <a:tbl>
              <a:tblPr/>
              <a:tblGrid>
                <a:gridCol w="75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250825" y="476250"/>
            <a:ext cx="8642350" cy="20129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MX" sz="1800" b="1" dirty="0"/>
              <a:t>Cuando usted cambia el selector S en medio de una secuencia, las luces </a:t>
            </a:r>
            <a:r>
              <a:rPr lang="es-ES" altLang="es-MX" sz="1800" b="1" i="1" dirty="0"/>
              <a:t>continuarán con la secuencia actual hasta terminar</a:t>
            </a:r>
            <a:r>
              <a:rPr lang="es-ES" altLang="es-MX" sz="1800" b="1" dirty="0"/>
              <a:t> </a:t>
            </a:r>
            <a:r>
              <a:rPr lang="es-ES" altLang="es-MX" sz="1800" b="1" dirty="0">
                <a:solidFill>
                  <a:srgbClr val="CC0000"/>
                </a:solidFill>
              </a:rPr>
              <a:t>(C, E3 o Z, E6) </a:t>
            </a:r>
            <a:r>
              <a:rPr lang="es-ES" altLang="es-MX" sz="1800" b="1" dirty="0"/>
              <a:t>y pasará a encender todas las luces y posteriormente a condiciones iniciales, de ahí en adelante, continuará con la secuencia que fue seleccionada, correspondiendo al nuevo valor de S.</a:t>
            </a:r>
          </a:p>
        </p:txBody>
      </p:sp>
      <p:sp>
        <p:nvSpPr>
          <p:cNvPr id="1778736" name="Text Box 48"/>
          <p:cNvSpPr txBox="1">
            <a:spLocks noChangeArrowheads="1"/>
          </p:cNvSpPr>
          <p:nvPr/>
        </p:nvSpPr>
        <p:spPr bwMode="auto">
          <a:xfrm>
            <a:off x="8083550" y="34544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solidFill>
                  <a:schemeClr val="tx1"/>
                </a:solidFill>
              </a:rPr>
              <a:t>E2</a:t>
            </a:r>
            <a:endParaRPr lang="es-ES" altLang="es-MX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87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9760" name="Group 48"/>
          <p:cNvGraphicFramePr>
            <a:graphicFrameLocks noGrp="1"/>
          </p:cNvGraphicFramePr>
          <p:nvPr>
            <p:ph sz="half" idx="2"/>
          </p:nvPr>
        </p:nvGraphicFramePr>
        <p:xfrm>
          <a:off x="6300788" y="2636838"/>
          <a:ext cx="2447925" cy="3697283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3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9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9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8956" name="Picture 45" descr="e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53435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9758" name="Rectangle 46"/>
          <p:cNvSpPr>
            <a:spLocks noChangeArrowheads="1"/>
          </p:cNvSpPr>
          <p:nvPr/>
        </p:nvSpPr>
        <p:spPr bwMode="auto">
          <a:xfrm>
            <a:off x="2627313" y="4437063"/>
            <a:ext cx="936625" cy="720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</a:endParaRPr>
          </a:p>
        </p:txBody>
      </p:sp>
      <p:sp>
        <p:nvSpPr>
          <p:cNvPr id="6" name="Text Box 45">
            <a:extLst>
              <a:ext uri="{FF2B5EF4-FFF2-40B4-BE49-F238E27FC236}">
                <a16:creationId xmlns:a16="http://schemas.microsoft.com/office/drawing/2014/main" id="{141D368D-B146-4788-B1C7-0BEAA9BBA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642350" cy="20129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MX" sz="1800" b="1" dirty="0"/>
              <a:t>Cuando usted cambia el selector S en medio de una secuencia, las luces </a:t>
            </a:r>
            <a:r>
              <a:rPr lang="es-ES" altLang="es-MX" sz="1800" b="1" i="1" dirty="0"/>
              <a:t>continuarán con la secuencia actual hasta terminar</a:t>
            </a:r>
            <a:r>
              <a:rPr lang="es-ES" altLang="es-MX" sz="1800" b="1" dirty="0"/>
              <a:t> </a:t>
            </a:r>
            <a:r>
              <a:rPr lang="es-ES" altLang="es-MX" sz="1800" b="1" dirty="0">
                <a:solidFill>
                  <a:srgbClr val="CC0000"/>
                </a:solidFill>
              </a:rPr>
              <a:t>(C, E3 o Z, E6) </a:t>
            </a:r>
            <a:r>
              <a:rPr lang="es-ES" altLang="es-MX" sz="1800" b="1" dirty="0"/>
              <a:t>y pasará a encender todas las luces y posteriormente a condiciones iniciales, de ahí en adelante, continuará con la secuencia que fue seleccionada, correspondiendo al nuevo valor de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975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0787" name="Group 51"/>
          <p:cNvGraphicFramePr>
            <a:graphicFrameLocks noGrp="1"/>
          </p:cNvGraphicFramePr>
          <p:nvPr>
            <p:ph sz="half" idx="2"/>
          </p:nvPr>
        </p:nvGraphicFramePr>
        <p:xfrm>
          <a:off x="6372225" y="2636838"/>
          <a:ext cx="2592388" cy="3671891"/>
        </p:xfrm>
        <a:graphic>
          <a:graphicData uri="http://schemas.openxmlformats.org/drawingml/2006/table">
            <a:tbl>
              <a:tblPr/>
              <a:tblGrid>
                <a:gridCol w="83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9980" name="Picture 46" descr="e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"/>
          <a:stretch>
            <a:fillRect/>
          </a:stretch>
        </p:blipFill>
        <p:spPr>
          <a:xfrm>
            <a:off x="755650" y="3860800"/>
            <a:ext cx="5400675" cy="209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0783" name="Rectangle 47"/>
          <p:cNvSpPr>
            <a:spLocks noChangeArrowheads="1"/>
          </p:cNvSpPr>
          <p:nvPr/>
        </p:nvSpPr>
        <p:spPr bwMode="auto">
          <a:xfrm>
            <a:off x="4356100" y="4292600"/>
            <a:ext cx="936625" cy="720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</a:endParaRPr>
          </a:p>
        </p:txBody>
      </p:sp>
      <p:sp>
        <p:nvSpPr>
          <p:cNvPr id="6" name="Text Box 45">
            <a:extLst>
              <a:ext uri="{FF2B5EF4-FFF2-40B4-BE49-F238E27FC236}">
                <a16:creationId xmlns:a16="http://schemas.microsoft.com/office/drawing/2014/main" id="{AF2739CF-892C-4798-AA36-A1E30BBDE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642350" cy="20129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MX" sz="1800" b="1" dirty="0"/>
              <a:t>Cuando usted cambia el selector S en medio de una secuencia, las luces </a:t>
            </a:r>
            <a:r>
              <a:rPr lang="es-ES" altLang="es-MX" sz="1800" b="1" i="1" dirty="0"/>
              <a:t>continuarán con la secuencia actual hasta terminar</a:t>
            </a:r>
            <a:r>
              <a:rPr lang="es-ES" altLang="es-MX" sz="1800" b="1" dirty="0"/>
              <a:t> </a:t>
            </a:r>
            <a:r>
              <a:rPr lang="es-ES" altLang="es-MX" sz="1800" b="1" dirty="0">
                <a:solidFill>
                  <a:srgbClr val="CC0000"/>
                </a:solidFill>
              </a:rPr>
              <a:t>(C, E3 o Z, E6) </a:t>
            </a:r>
            <a:r>
              <a:rPr lang="es-ES" altLang="es-MX" sz="1800" b="1" dirty="0"/>
              <a:t>y pasará a encender todas las luces y posteriormente a condiciones iniciales, de ahí en adelante, continuará con la secuencia que fue seleccionada, correspondiendo al nuevo valor de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7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6" descr="e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531495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07" name="Rectangle 47"/>
          <p:cNvSpPr>
            <a:spLocks noChangeArrowheads="1"/>
          </p:cNvSpPr>
          <p:nvPr/>
        </p:nvSpPr>
        <p:spPr bwMode="auto">
          <a:xfrm>
            <a:off x="4356100" y="3933825"/>
            <a:ext cx="1368425" cy="16557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</a:endParaRPr>
          </a:p>
        </p:txBody>
      </p:sp>
      <p:graphicFrame>
        <p:nvGraphicFramePr>
          <p:cNvPr id="1781851" name="Group 91"/>
          <p:cNvGraphicFramePr>
            <a:graphicFrameLocks noGrp="1"/>
          </p:cNvGraphicFramePr>
          <p:nvPr>
            <p:ph sz="half" idx="2"/>
          </p:nvPr>
        </p:nvGraphicFramePr>
        <p:xfrm>
          <a:off x="6372225" y="2492375"/>
          <a:ext cx="2592388" cy="3816353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81852" name="Text Box 92"/>
          <p:cNvSpPr txBox="1">
            <a:spLocks noChangeArrowheads="1"/>
          </p:cNvSpPr>
          <p:nvPr/>
        </p:nvSpPr>
        <p:spPr bwMode="auto">
          <a:xfrm>
            <a:off x="8231188" y="4183063"/>
            <a:ext cx="55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solidFill>
                  <a:schemeClr val="tx1"/>
                </a:solidFill>
              </a:rPr>
              <a:t>E7</a:t>
            </a:r>
            <a:endParaRPr lang="es-ES" altLang="es-MX" b="1">
              <a:solidFill>
                <a:schemeClr val="tx1"/>
              </a:solidFill>
            </a:endParaRP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B81C376B-C3C0-4035-8E94-C34C45D9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642350" cy="20129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MX" sz="1800" b="1" dirty="0"/>
              <a:t>Cuando usted cambia el selector S en medio de una secuencia, las luces </a:t>
            </a:r>
            <a:r>
              <a:rPr lang="es-ES" altLang="es-MX" sz="1800" b="1" i="1" dirty="0"/>
              <a:t>continuarán con la secuencia actual hasta terminar</a:t>
            </a:r>
            <a:r>
              <a:rPr lang="es-ES" altLang="es-MX" sz="1800" b="1" dirty="0"/>
              <a:t> </a:t>
            </a:r>
            <a:r>
              <a:rPr lang="es-ES" altLang="es-MX" sz="1800" b="1" dirty="0">
                <a:solidFill>
                  <a:srgbClr val="CC0000"/>
                </a:solidFill>
              </a:rPr>
              <a:t>(C, E3 o Z, E6) </a:t>
            </a:r>
            <a:r>
              <a:rPr lang="es-ES" altLang="es-MX" sz="1800" b="1" dirty="0"/>
              <a:t>y pasará a encender todas las luces y posteriormente a condiciones iniciales, de ahí en adelante, continuará con la secuencia que fue seleccionada, correspondiendo al nuevo valor de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7" grpId="0" animBg="1"/>
      <p:bldP spid="17818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2787" name="Group 3"/>
          <p:cNvGraphicFramePr>
            <a:graphicFrameLocks noGrp="1"/>
          </p:cNvGraphicFramePr>
          <p:nvPr>
            <p:ph sz="half" idx="2"/>
          </p:nvPr>
        </p:nvGraphicFramePr>
        <p:xfrm>
          <a:off x="6948488" y="3716338"/>
          <a:ext cx="1800225" cy="2617788"/>
        </p:xfrm>
        <a:graphic>
          <a:graphicData uri="http://schemas.openxmlformats.org/drawingml/2006/table">
            <a:tbl>
              <a:tblPr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2030" name="Picture 46" descr="e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66421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5">
            <a:extLst>
              <a:ext uri="{FF2B5EF4-FFF2-40B4-BE49-F238E27FC236}">
                <a16:creationId xmlns:a16="http://schemas.microsoft.com/office/drawing/2014/main" id="{8F91256B-69D2-408F-97B5-C6EC72183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642350" cy="20129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MX" sz="1800" b="1" dirty="0"/>
              <a:t>Cuando usted cambia el selector S en medio de una secuencia, las luces </a:t>
            </a:r>
            <a:r>
              <a:rPr lang="es-ES" altLang="es-MX" sz="1800" b="1" i="1" dirty="0"/>
              <a:t>continuarán con la secuencia actual hasta terminar</a:t>
            </a:r>
            <a:r>
              <a:rPr lang="es-ES" altLang="es-MX" sz="1800" b="1" dirty="0"/>
              <a:t> </a:t>
            </a:r>
            <a:r>
              <a:rPr lang="es-ES" altLang="es-MX" sz="1800" b="1" dirty="0">
                <a:solidFill>
                  <a:srgbClr val="CC0000"/>
                </a:solidFill>
              </a:rPr>
              <a:t>(C, E3 o Z, E6) </a:t>
            </a:r>
            <a:r>
              <a:rPr lang="es-ES" altLang="es-MX" sz="1800" b="1" dirty="0"/>
              <a:t>y pasará a encender todas las luces y posteriormente a condiciones iniciales, de ahí en adelante, continuará con la secuencia que fue seleccionada, correspondiendo al nuevo valor de 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3811" name="Group 3"/>
          <p:cNvGraphicFramePr>
            <a:graphicFrameLocks noGrp="1"/>
          </p:cNvGraphicFramePr>
          <p:nvPr>
            <p:ph sz="half" idx="2"/>
          </p:nvPr>
        </p:nvGraphicFramePr>
        <p:xfrm>
          <a:off x="6948488" y="3716338"/>
          <a:ext cx="1800225" cy="2617788"/>
        </p:xfrm>
        <a:graphic>
          <a:graphicData uri="http://schemas.openxmlformats.org/drawingml/2006/table">
            <a:tbl>
              <a:tblPr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3054" name="Picture 46" descr="e7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429000"/>
            <a:ext cx="6604000" cy="2436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3855" name="Rectangle 47"/>
          <p:cNvSpPr>
            <a:spLocks noChangeArrowheads="1"/>
          </p:cNvSpPr>
          <p:nvPr/>
        </p:nvSpPr>
        <p:spPr bwMode="auto">
          <a:xfrm>
            <a:off x="4643438" y="3284538"/>
            <a:ext cx="720725" cy="577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</a:endParaRP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5C4E85D7-218B-49CD-914C-4AEAF0FC6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642350" cy="20129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MX" sz="1800" b="1" dirty="0"/>
              <a:t>Cuando usted cambia el selector S en medio de una secuencia, las luces </a:t>
            </a:r>
            <a:r>
              <a:rPr lang="es-ES" altLang="es-MX" sz="1800" b="1" i="1" dirty="0"/>
              <a:t>continuarán con la secuencia actual hasta terminar</a:t>
            </a:r>
            <a:r>
              <a:rPr lang="es-ES" altLang="es-MX" sz="1800" b="1" dirty="0"/>
              <a:t> </a:t>
            </a:r>
            <a:r>
              <a:rPr lang="es-ES" altLang="es-MX" sz="1800" b="1" dirty="0">
                <a:solidFill>
                  <a:srgbClr val="CC0000"/>
                </a:solidFill>
              </a:rPr>
              <a:t>(C, E3 o Z, E6) </a:t>
            </a:r>
            <a:r>
              <a:rPr lang="es-ES" altLang="es-MX" sz="1800" b="1" dirty="0"/>
              <a:t>y pasará a encender todas las luces y posteriormente a condiciones iniciales, de ahí en adelante, continuará con la secuencia que fue seleccionada, correspondiendo al nuevo valor de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38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4835" name="Group 3"/>
          <p:cNvGraphicFramePr>
            <a:graphicFrameLocks noGrp="1"/>
          </p:cNvGraphicFramePr>
          <p:nvPr>
            <p:ph sz="half" idx="2"/>
          </p:nvPr>
        </p:nvGraphicFramePr>
        <p:xfrm>
          <a:off x="6948488" y="3716338"/>
          <a:ext cx="1800225" cy="2617788"/>
        </p:xfrm>
        <a:graphic>
          <a:graphicData uri="http://schemas.openxmlformats.org/drawingml/2006/table">
            <a:tbl>
              <a:tblPr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4078" name="Picture 46" descr="e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3224213"/>
            <a:ext cx="6607175" cy="309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4879" name="Rectangle 47"/>
          <p:cNvSpPr>
            <a:spLocks noChangeArrowheads="1"/>
          </p:cNvSpPr>
          <p:nvPr/>
        </p:nvSpPr>
        <p:spPr bwMode="auto">
          <a:xfrm>
            <a:off x="2195513" y="5588000"/>
            <a:ext cx="936625" cy="720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</a:endParaRP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F2F3A868-BA1E-4018-AECC-390F3029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642350" cy="20129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MX" sz="1800" b="1" dirty="0"/>
              <a:t>Cuando usted cambia el selector S en medio de una secuencia, las luces </a:t>
            </a:r>
            <a:r>
              <a:rPr lang="es-ES" altLang="es-MX" sz="1800" b="1" i="1" dirty="0"/>
              <a:t>continuarán con la secuencia actual hasta terminar</a:t>
            </a:r>
            <a:r>
              <a:rPr lang="es-ES" altLang="es-MX" sz="1800" b="1" dirty="0"/>
              <a:t> </a:t>
            </a:r>
            <a:r>
              <a:rPr lang="es-ES" altLang="es-MX" sz="1800" b="1" dirty="0">
                <a:solidFill>
                  <a:srgbClr val="CC0000"/>
                </a:solidFill>
              </a:rPr>
              <a:t>(C, E3 o Z, E6) </a:t>
            </a:r>
            <a:r>
              <a:rPr lang="es-ES" altLang="es-MX" sz="1800" b="1" dirty="0"/>
              <a:t>y pasará a encender todas las luces y posteriormente a condiciones iniciales, de ahí en adelante, continuará con la secuencia que fue seleccionada, correspondiendo al nuevo valor de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48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5859" name="Group 3"/>
          <p:cNvGraphicFramePr>
            <a:graphicFrameLocks noGrp="1"/>
          </p:cNvGraphicFramePr>
          <p:nvPr>
            <p:ph sz="half" idx="2"/>
          </p:nvPr>
        </p:nvGraphicFramePr>
        <p:xfrm>
          <a:off x="7019925" y="3716338"/>
          <a:ext cx="1800225" cy="2617788"/>
        </p:xfrm>
        <a:graphic>
          <a:graphicData uri="http://schemas.openxmlformats.org/drawingml/2006/table">
            <a:tbl>
              <a:tblPr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5102" name="Picture 46" descr="e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284538"/>
            <a:ext cx="66421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5903" name="Rectangle 47"/>
          <p:cNvSpPr>
            <a:spLocks noChangeArrowheads="1"/>
          </p:cNvSpPr>
          <p:nvPr/>
        </p:nvSpPr>
        <p:spPr bwMode="auto">
          <a:xfrm>
            <a:off x="3995738" y="5734050"/>
            <a:ext cx="576262" cy="5032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</a:endParaRP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7FC1A3FB-A486-443B-81C2-CCBBDEAA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642350" cy="20129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MX" sz="1800" b="1" dirty="0"/>
              <a:t>Cuando usted cambia el selector S en medio de una secuencia, las luces </a:t>
            </a:r>
            <a:r>
              <a:rPr lang="es-ES" altLang="es-MX" sz="1800" b="1" i="1" dirty="0"/>
              <a:t>continuarán con la secuencia actual hasta terminar</a:t>
            </a:r>
            <a:r>
              <a:rPr lang="es-ES" altLang="es-MX" sz="1800" b="1" dirty="0"/>
              <a:t> </a:t>
            </a:r>
            <a:r>
              <a:rPr lang="es-ES" altLang="es-MX" sz="1800" b="1" dirty="0">
                <a:solidFill>
                  <a:srgbClr val="CC0000"/>
                </a:solidFill>
              </a:rPr>
              <a:t>(C, E3 o Z, E6) </a:t>
            </a:r>
            <a:r>
              <a:rPr lang="es-ES" altLang="es-MX" sz="1800" b="1" dirty="0"/>
              <a:t>y pasará a encender todas las luces y posteriormente a condiciones iniciales, de ahí en adelante, continuará con la secuencia que fue seleccionada, correspondiendo al nuevo valor de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590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6883" name="Group 3"/>
          <p:cNvGraphicFramePr>
            <a:graphicFrameLocks noGrp="1"/>
          </p:cNvGraphicFramePr>
          <p:nvPr>
            <p:ph sz="half" idx="2"/>
          </p:nvPr>
        </p:nvGraphicFramePr>
        <p:xfrm>
          <a:off x="7019925" y="3716338"/>
          <a:ext cx="1800225" cy="2617788"/>
        </p:xfrm>
        <a:graphic>
          <a:graphicData uri="http://schemas.openxmlformats.org/drawingml/2006/table">
            <a:tbl>
              <a:tblPr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6125" name="Picture 46" descr="to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05175"/>
            <a:ext cx="6604000" cy="355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6927" name="Rectangle 47"/>
          <p:cNvSpPr>
            <a:spLocks noChangeArrowheads="1"/>
          </p:cNvSpPr>
          <p:nvPr/>
        </p:nvSpPr>
        <p:spPr bwMode="auto">
          <a:xfrm>
            <a:off x="5508625" y="5588000"/>
            <a:ext cx="431800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</a:endParaRPr>
          </a:p>
        </p:txBody>
      </p:sp>
      <p:sp>
        <p:nvSpPr>
          <p:cNvPr id="6" name="Text Box 45">
            <a:extLst>
              <a:ext uri="{FF2B5EF4-FFF2-40B4-BE49-F238E27FC236}">
                <a16:creationId xmlns:a16="http://schemas.microsoft.com/office/drawing/2014/main" id="{B3B252F5-8E81-4178-AAD5-A469C55A1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642350" cy="20129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MX" sz="1800" b="1" dirty="0"/>
              <a:t>Cuando usted cambia el selector S en medio de una secuencia, las luces </a:t>
            </a:r>
            <a:r>
              <a:rPr lang="es-ES" altLang="es-MX" sz="1800" b="1" i="1" dirty="0"/>
              <a:t>continuarán con la secuencia actual hasta terminar</a:t>
            </a:r>
            <a:r>
              <a:rPr lang="es-ES" altLang="es-MX" sz="1800" b="1" dirty="0"/>
              <a:t> </a:t>
            </a:r>
            <a:r>
              <a:rPr lang="es-ES" altLang="es-MX" sz="1800" b="1" dirty="0">
                <a:solidFill>
                  <a:srgbClr val="CC0000"/>
                </a:solidFill>
              </a:rPr>
              <a:t>(C, E3 o Z, E6) </a:t>
            </a:r>
            <a:r>
              <a:rPr lang="es-ES" altLang="es-MX" sz="1800" b="1" dirty="0"/>
              <a:t>y pasará a encender todas las luces y posteriormente a condiciones iniciales, de ahí en adelante, continuará con la secuencia que fue seleccionada, correspondiendo al nuevo valor de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69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2400" dirty="0"/>
              <a:t>Cuantos </a:t>
            </a:r>
            <a:r>
              <a:rPr lang="es-MX" altLang="es-MX" sz="2400" dirty="0" err="1"/>
              <a:t>Flip</a:t>
            </a:r>
            <a:r>
              <a:rPr lang="es-MX" altLang="es-MX" sz="2400" dirty="0"/>
              <a:t> </a:t>
            </a:r>
            <a:r>
              <a:rPr lang="es-MX" altLang="es-MX" sz="2400" dirty="0" err="1"/>
              <a:t>Flops</a:t>
            </a:r>
            <a:r>
              <a:rPr lang="es-MX" altLang="es-MX" sz="2400" dirty="0"/>
              <a:t> ?</a:t>
            </a:r>
            <a:endParaRPr lang="es-ES" altLang="es-MX" sz="2400" dirty="0"/>
          </a:p>
        </p:txBody>
      </p:sp>
      <p:graphicFrame>
        <p:nvGraphicFramePr>
          <p:cNvPr id="1787907" name="Group 3"/>
          <p:cNvGraphicFramePr>
            <a:graphicFrameLocks noGrp="1"/>
          </p:cNvGraphicFramePr>
          <p:nvPr>
            <p:ph sz="half" idx="2"/>
          </p:nvPr>
        </p:nvGraphicFramePr>
        <p:xfrm>
          <a:off x="7019925" y="2276475"/>
          <a:ext cx="1800225" cy="2617788"/>
        </p:xfrm>
        <a:graphic>
          <a:graphicData uri="http://schemas.openxmlformats.org/drawingml/2006/table">
            <a:tbl>
              <a:tblPr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7149" name="Picture 45" descr="to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133600"/>
            <a:ext cx="6604000" cy="355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/>
              <a:t>Señal de alerta</a:t>
            </a:r>
            <a:endParaRPr lang="es-ES" altLang="es-MX"/>
          </a:p>
        </p:txBody>
      </p:sp>
      <p:pic>
        <p:nvPicPr>
          <p:cNvPr id="11267" name="Picture 3" descr="luce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125538"/>
            <a:ext cx="7561263" cy="550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1290E71-04EE-4EE0-AECC-4B0859D3CC92}"/>
              </a:ext>
            </a:extLst>
          </p:cNvPr>
          <p:cNvSpPr/>
          <p:nvPr/>
        </p:nvSpPr>
        <p:spPr>
          <a:xfrm>
            <a:off x="508567" y="539512"/>
            <a:ext cx="8055428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Triángulo Led Luz de Seguridad de Emergencia de Avería de Automóvil</a:t>
            </a:r>
            <a:endParaRPr lang="es-MX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BF95A-08A2-4D78-A2AB-1B446103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 </a:t>
            </a:r>
            <a:r>
              <a:rPr lang="es-MX" dirty="0" err="1"/>
              <a:t>Flip</a:t>
            </a:r>
            <a:r>
              <a:rPr lang="es-MX" dirty="0"/>
              <a:t> </a:t>
            </a:r>
            <a:r>
              <a:rPr lang="es-MX" dirty="0" err="1"/>
              <a:t>Flops</a:t>
            </a:r>
            <a:endParaRPr lang="es-MX" dirty="0"/>
          </a:p>
        </p:txBody>
      </p:sp>
      <p:pic>
        <p:nvPicPr>
          <p:cNvPr id="5" name="Picture 4" descr="sincro3ff">
            <a:extLst>
              <a:ext uri="{FF2B5EF4-FFF2-40B4-BE49-F238E27FC236}">
                <a16:creationId xmlns:a16="http://schemas.microsoft.com/office/drawing/2014/main" id="{68404EF1-EC62-48CE-9C47-4338032F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81" y="2727665"/>
            <a:ext cx="659288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091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MX" dirty="0"/>
              <a:t>Tabla de estado siguiente</a:t>
            </a:r>
          </a:p>
        </p:txBody>
      </p:sp>
      <p:graphicFrame>
        <p:nvGraphicFramePr>
          <p:cNvPr id="1851481" name="Group 89"/>
          <p:cNvGraphicFramePr>
            <a:graphicFrameLocks noGrp="1"/>
          </p:cNvGraphicFramePr>
          <p:nvPr>
            <p:ph idx="1"/>
          </p:nvPr>
        </p:nvGraphicFramePr>
        <p:xfrm>
          <a:off x="3419475" y="1844675"/>
          <a:ext cx="2592388" cy="4156074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0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2" marB="4680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424862" cy="576263"/>
          </a:xfrm>
        </p:spPr>
        <p:txBody>
          <a:bodyPr/>
          <a:lstStyle/>
          <a:p>
            <a:pPr eaLnBrk="1" hangingPunct="1"/>
            <a:r>
              <a:rPr lang="es-ES_tradnl" altLang="es-MX" dirty="0"/>
              <a:t>Tabla de estado siguiente</a:t>
            </a:r>
          </a:p>
        </p:txBody>
      </p:sp>
      <p:graphicFrame>
        <p:nvGraphicFramePr>
          <p:cNvPr id="1873073" name="Group 177"/>
          <p:cNvGraphicFramePr>
            <a:graphicFrameLocks noGrp="1"/>
          </p:cNvGraphicFramePr>
          <p:nvPr>
            <p:ph idx="1"/>
          </p:nvPr>
        </p:nvGraphicFramePr>
        <p:xfrm>
          <a:off x="179388" y="1052513"/>
          <a:ext cx="3960812" cy="5443542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3146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Estado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Próximo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Salidas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7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4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4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4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4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24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74" marB="4677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9230" name="Picture 139" descr="tod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73238"/>
            <a:ext cx="4786312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8963" name="Group 35"/>
          <p:cNvGraphicFramePr>
            <a:graphicFrameLocks noGrp="1"/>
          </p:cNvGraphicFramePr>
          <p:nvPr>
            <p:ph sz="half" idx="1"/>
          </p:nvPr>
        </p:nvGraphicFramePr>
        <p:xfrm>
          <a:off x="250825" y="549275"/>
          <a:ext cx="3744913" cy="1822450"/>
        </p:xfrm>
        <a:graphic>
          <a:graphicData uri="http://schemas.openxmlformats.org/drawingml/2006/table">
            <a:tbl>
              <a:tblPr/>
              <a:tblGrid>
                <a:gridCol w="156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Estados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Cantidad de Flip Flops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 o 4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 a 8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 a 16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0198" name="Picture 20" descr="tod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284538"/>
            <a:ext cx="5976937" cy="3216275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8964" name="Text Box 36"/>
          <p:cNvSpPr txBox="1">
            <a:spLocks noChangeArrowheads="1"/>
          </p:cNvSpPr>
          <p:nvPr/>
        </p:nvSpPr>
        <p:spPr bwMode="auto">
          <a:xfrm>
            <a:off x="4356100" y="1268413"/>
            <a:ext cx="4392613" cy="1690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s-ES" altLang="es-MX" sz="2800" b="1"/>
              <a:t>8 Estados requiere por lo menos de 3 Flip Flops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3200" b="1"/>
              <a:t>Q2, Q1, Q0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896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2400"/>
              <a:t>Cuantas salidas Combinacionales</a:t>
            </a:r>
            <a:endParaRPr lang="es-ES" altLang="es-MX" sz="2400"/>
          </a:p>
        </p:txBody>
      </p:sp>
      <p:pic>
        <p:nvPicPr>
          <p:cNvPr id="51203" name="Picture 3" descr="tod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993900"/>
            <a:ext cx="8066088" cy="395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313213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5" descr="to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89363"/>
            <a:ext cx="5329238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993" name="AutoShape 9"/>
          <p:cNvSpPr>
            <a:spLocks noChangeArrowheads="1"/>
          </p:cNvSpPr>
          <p:nvPr/>
        </p:nvSpPr>
        <p:spPr bwMode="auto">
          <a:xfrm>
            <a:off x="3995738" y="1844675"/>
            <a:ext cx="792162" cy="790575"/>
          </a:xfrm>
          <a:prstGeom prst="rightArrow">
            <a:avLst>
              <a:gd name="adj1" fmla="val 50000"/>
              <a:gd name="adj2" fmla="val 2505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</a:endParaRPr>
          </a:p>
        </p:txBody>
      </p:sp>
      <p:grpSp>
        <p:nvGrpSpPr>
          <p:cNvPr id="1834001" name="Group 17"/>
          <p:cNvGrpSpPr>
            <a:grpSpLocks/>
          </p:cNvGrpSpPr>
          <p:nvPr/>
        </p:nvGrpSpPr>
        <p:grpSpPr bwMode="auto">
          <a:xfrm>
            <a:off x="4572000" y="1052513"/>
            <a:ext cx="4176713" cy="2952750"/>
            <a:chOff x="2880" y="663"/>
            <a:chExt cx="2631" cy="1860"/>
          </a:xfrm>
        </p:grpSpPr>
        <p:pic>
          <p:nvPicPr>
            <p:cNvPr id="52230" name="Picture 8" descr="3l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663"/>
              <a:ext cx="2631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1" name="Text Box 10"/>
            <p:cNvSpPr txBox="1">
              <a:spLocks noChangeArrowheads="1"/>
            </p:cNvSpPr>
            <p:nvPr/>
          </p:nvSpPr>
          <p:spPr bwMode="auto">
            <a:xfrm>
              <a:off x="4319" y="2051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400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400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400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 altLang="es-MX" sz="1600" b="1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2232" name="Line 12"/>
            <p:cNvSpPr>
              <a:spLocks noChangeShapeType="1"/>
            </p:cNvSpPr>
            <p:nvPr/>
          </p:nvSpPr>
          <p:spPr bwMode="auto">
            <a:xfrm flipH="1">
              <a:off x="4604" y="2115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2233" name="Line 13"/>
            <p:cNvSpPr>
              <a:spLocks noChangeShapeType="1"/>
            </p:cNvSpPr>
            <p:nvPr/>
          </p:nvSpPr>
          <p:spPr bwMode="auto">
            <a:xfrm>
              <a:off x="4830" y="2115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2234" name="Line 14"/>
            <p:cNvSpPr>
              <a:spLocks noChangeShapeType="1"/>
            </p:cNvSpPr>
            <p:nvPr/>
          </p:nvSpPr>
          <p:spPr bwMode="auto">
            <a:xfrm flipH="1">
              <a:off x="4694" y="2432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2235" name="Line 15"/>
            <p:cNvSpPr>
              <a:spLocks noChangeShapeType="1"/>
            </p:cNvSpPr>
            <p:nvPr/>
          </p:nvSpPr>
          <p:spPr bwMode="auto">
            <a:xfrm flipH="1">
              <a:off x="4739" y="2478"/>
              <a:ext cx="1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2236" name="Line 16"/>
            <p:cNvSpPr>
              <a:spLocks noChangeShapeType="1"/>
            </p:cNvSpPr>
            <p:nvPr/>
          </p:nvSpPr>
          <p:spPr bwMode="auto">
            <a:xfrm flipH="1">
              <a:off x="4762" y="2523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DD26AA09-499D-414F-BDAD-6E7DD07C85FB}"/>
              </a:ext>
            </a:extLst>
          </p:cNvPr>
          <p:cNvGrpSpPr/>
          <p:nvPr/>
        </p:nvGrpSpPr>
        <p:grpSpPr>
          <a:xfrm>
            <a:off x="2708367" y="1201783"/>
            <a:ext cx="845104" cy="827314"/>
            <a:chOff x="2708367" y="1201783"/>
            <a:chExt cx="845104" cy="827314"/>
          </a:xfrm>
        </p:grpSpPr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507B831C-CECF-4FC0-91E7-D4FA15B6F6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8367" y="1201783"/>
              <a:ext cx="845104" cy="82731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74966037-FDBB-4CAB-B22C-CC760D5B10F7}"/>
                </a:ext>
              </a:extLst>
            </p:cNvPr>
            <p:cNvCxnSpPr>
              <a:cxnSpLocks/>
            </p:cNvCxnSpPr>
            <p:nvPr/>
          </p:nvCxnSpPr>
          <p:spPr>
            <a:xfrm>
              <a:off x="2708367" y="1271451"/>
              <a:ext cx="845104" cy="75764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99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2881312" cy="15113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s-MX" altLang="es-MX" sz="2400"/>
              <a:t>Asignación de Valores a los estados</a:t>
            </a:r>
            <a:endParaRPr lang="es-ES" altLang="es-MX" sz="2400"/>
          </a:p>
        </p:txBody>
      </p:sp>
      <p:pic>
        <p:nvPicPr>
          <p:cNvPr id="53251" name="Picture 3" descr="to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420938"/>
            <a:ext cx="4752975" cy="2557462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91112" name="Group 136"/>
          <p:cNvGraphicFramePr>
            <a:graphicFrameLocks noGrp="1"/>
          </p:cNvGraphicFramePr>
          <p:nvPr>
            <p:ph sz="half" idx="2"/>
          </p:nvPr>
        </p:nvGraphicFramePr>
        <p:xfrm>
          <a:off x="5148263" y="1196975"/>
          <a:ext cx="3679825" cy="49895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2881312" cy="15113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s-MX" altLang="es-MX" sz="2400"/>
              <a:t>Asignación de Valores a los estados</a:t>
            </a:r>
            <a:endParaRPr lang="es-ES" altLang="es-MX" sz="2400"/>
          </a:p>
        </p:txBody>
      </p:sp>
      <p:pic>
        <p:nvPicPr>
          <p:cNvPr id="54275" name="Picture 3" descr="to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420938"/>
            <a:ext cx="4752975" cy="2557462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38084" name="Group 4"/>
          <p:cNvGraphicFramePr>
            <a:graphicFrameLocks noGrp="1"/>
          </p:cNvGraphicFramePr>
          <p:nvPr>
            <p:ph sz="half" idx="2"/>
          </p:nvPr>
        </p:nvGraphicFramePr>
        <p:xfrm>
          <a:off x="5148263" y="1196975"/>
          <a:ext cx="3679825" cy="49895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2881312" cy="15113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s-MX" altLang="es-MX" sz="2400"/>
              <a:t>Asignación de Valores a los estados</a:t>
            </a:r>
            <a:endParaRPr lang="es-ES" altLang="es-MX" sz="2400"/>
          </a:p>
        </p:txBody>
      </p:sp>
      <p:pic>
        <p:nvPicPr>
          <p:cNvPr id="55299" name="Picture 3" descr="to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420938"/>
            <a:ext cx="4752975" cy="2557462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39108" name="Group 4"/>
          <p:cNvGraphicFramePr>
            <a:graphicFrameLocks noGrp="1"/>
          </p:cNvGraphicFramePr>
          <p:nvPr>
            <p:ph sz="half" idx="2"/>
          </p:nvPr>
        </p:nvGraphicFramePr>
        <p:xfrm>
          <a:off x="5148263" y="1196975"/>
          <a:ext cx="3679825" cy="49895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2881312" cy="15113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s-MX" altLang="es-MX" sz="2400"/>
              <a:t>Asignación de Valores a los estados</a:t>
            </a:r>
            <a:endParaRPr lang="es-ES" altLang="es-MX" sz="2400"/>
          </a:p>
        </p:txBody>
      </p:sp>
      <p:pic>
        <p:nvPicPr>
          <p:cNvPr id="56323" name="Picture 3" descr="to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420938"/>
            <a:ext cx="4752975" cy="2557462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37060" name="Group 4"/>
          <p:cNvGraphicFramePr>
            <a:graphicFrameLocks noGrp="1"/>
          </p:cNvGraphicFramePr>
          <p:nvPr>
            <p:ph sz="half" idx="2"/>
          </p:nvPr>
        </p:nvGraphicFramePr>
        <p:xfrm>
          <a:off x="5148263" y="1196975"/>
          <a:ext cx="3679825" cy="49895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69" y="684984"/>
            <a:ext cx="8424862" cy="576263"/>
          </a:xfrm>
        </p:spPr>
        <p:txBody>
          <a:bodyPr/>
          <a:lstStyle/>
          <a:p>
            <a:pPr eaLnBrk="1" hangingPunct="1"/>
            <a:r>
              <a:rPr lang="es-MX" altLang="es-MX" sz="2400" dirty="0"/>
              <a:t>Control de Señal de Alerta</a:t>
            </a:r>
            <a:endParaRPr lang="es-ES" altLang="es-MX" sz="24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1116" y="1827257"/>
            <a:ext cx="4608512" cy="2117725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altLang="es-MX" b="1"/>
              <a:t>Diseñe un sistema secuencial síncrono y cíclico, usando la Máquina de Moore que sea el control de una señal de alerta </a:t>
            </a:r>
          </a:p>
        </p:txBody>
      </p:sp>
      <p:pic>
        <p:nvPicPr>
          <p:cNvPr id="12292" name="Picture 4" descr="luces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541" y="2107406"/>
            <a:ext cx="3632200" cy="264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2881312" cy="15113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s-MX" altLang="es-MX" sz="2400"/>
              <a:t>Asignación de Valores a los estados</a:t>
            </a:r>
            <a:endParaRPr lang="es-ES" altLang="es-MX" sz="2400"/>
          </a:p>
        </p:txBody>
      </p:sp>
      <p:pic>
        <p:nvPicPr>
          <p:cNvPr id="57347" name="Picture 3" descr="to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420938"/>
            <a:ext cx="4752975" cy="2557462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35012" name="Group 4"/>
          <p:cNvGraphicFramePr>
            <a:graphicFrameLocks noGrp="1"/>
          </p:cNvGraphicFramePr>
          <p:nvPr>
            <p:ph sz="half" idx="2"/>
          </p:nvPr>
        </p:nvGraphicFramePr>
        <p:xfrm>
          <a:off x="5148263" y="1196975"/>
          <a:ext cx="3679825" cy="49895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2881312" cy="15113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s-MX" altLang="es-MX" sz="2400"/>
              <a:t>Asignación de Valores a los estados</a:t>
            </a:r>
            <a:endParaRPr lang="es-ES" altLang="es-MX" sz="2400"/>
          </a:p>
        </p:txBody>
      </p:sp>
      <p:pic>
        <p:nvPicPr>
          <p:cNvPr id="58371" name="Picture 3" descr="to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420938"/>
            <a:ext cx="4752975" cy="2557462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1156" name="Group 4"/>
          <p:cNvGraphicFramePr>
            <a:graphicFrameLocks noGrp="1"/>
          </p:cNvGraphicFramePr>
          <p:nvPr>
            <p:ph sz="half" idx="2"/>
          </p:nvPr>
        </p:nvGraphicFramePr>
        <p:xfrm>
          <a:off x="5148263" y="1196975"/>
          <a:ext cx="3679825" cy="49895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2881312" cy="15113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s-MX" altLang="es-MX" sz="2400"/>
              <a:t>Asignación de Valores a los estados</a:t>
            </a:r>
            <a:endParaRPr lang="es-ES" altLang="es-MX" sz="2400"/>
          </a:p>
        </p:txBody>
      </p:sp>
      <p:pic>
        <p:nvPicPr>
          <p:cNvPr id="59395" name="Picture 3" descr="to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420938"/>
            <a:ext cx="4752975" cy="2557462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36036" name="Group 4"/>
          <p:cNvGraphicFramePr>
            <a:graphicFrameLocks noGrp="1"/>
          </p:cNvGraphicFramePr>
          <p:nvPr>
            <p:ph sz="half" idx="2"/>
          </p:nvPr>
        </p:nvGraphicFramePr>
        <p:xfrm>
          <a:off x="5148263" y="1196975"/>
          <a:ext cx="3679825" cy="49895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2881312" cy="15113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s-MX" altLang="es-MX" sz="2400"/>
              <a:t>Asignación de Valores a los estados</a:t>
            </a:r>
            <a:endParaRPr lang="es-ES" altLang="es-MX" sz="2400"/>
          </a:p>
        </p:txBody>
      </p:sp>
      <p:pic>
        <p:nvPicPr>
          <p:cNvPr id="60419" name="Picture 3" descr="to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770188"/>
            <a:ext cx="4105275" cy="2208212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2305" name="Group 129"/>
          <p:cNvGraphicFramePr>
            <a:graphicFrameLocks noGrp="1"/>
          </p:cNvGraphicFramePr>
          <p:nvPr>
            <p:ph sz="half" idx="2"/>
          </p:nvPr>
        </p:nvGraphicFramePr>
        <p:xfrm>
          <a:off x="4427538" y="1268413"/>
          <a:ext cx="4579937" cy="4949827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  <a:r>
                        <a:rPr kumimoji="0" lang="es-MX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(10)</a:t>
                      </a:r>
                      <a:endParaRPr kumimoji="0" lang="es-ES" sz="2000" b="1" i="0" u="none" strike="noStrike" cap="none" normalizeH="0" baseline="-2500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2881312" cy="15113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s-MX" altLang="es-MX" sz="2400"/>
              <a:t>Asignación de Valores a los estados</a:t>
            </a:r>
            <a:endParaRPr lang="es-ES" altLang="es-MX" sz="2400"/>
          </a:p>
        </p:txBody>
      </p:sp>
      <p:pic>
        <p:nvPicPr>
          <p:cNvPr id="61443" name="Picture 3" descr="to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770188"/>
            <a:ext cx="4105275" cy="2208212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296" name="Group 96"/>
          <p:cNvGraphicFramePr>
            <a:graphicFrameLocks noGrp="1"/>
          </p:cNvGraphicFramePr>
          <p:nvPr>
            <p:ph sz="half" idx="2"/>
          </p:nvPr>
        </p:nvGraphicFramePr>
        <p:xfrm>
          <a:off x="4427538" y="1268413"/>
          <a:ext cx="4579937" cy="4949827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  <a:r>
                        <a:rPr kumimoji="0" lang="es-MX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(10)</a:t>
                      </a:r>
                      <a:endParaRPr kumimoji="0" lang="es-ES" sz="2000" b="1" i="0" u="none" strike="noStrike" cap="none" normalizeH="0" baseline="-2500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24863" cy="576262"/>
          </a:xfrm>
        </p:spPr>
        <p:txBody>
          <a:bodyPr/>
          <a:lstStyle/>
          <a:p>
            <a:pPr eaLnBrk="1" hangingPunct="1"/>
            <a:r>
              <a:rPr lang="es-MX" altLang="es-MX" sz="2400"/>
              <a:t>Entradas y Salidas</a:t>
            </a:r>
            <a:endParaRPr lang="es-ES" altLang="es-MX" sz="2400"/>
          </a:p>
        </p:txBody>
      </p:sp>
      <p:pic>
        <p:nvPicPr>
          <p:cNvPr id="62467" name="Picture 3" descr="to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846138"/>
            <a:ext cx="4103687" cy="2208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8" name="Picture 56" descr="d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450" y="3070225"/>
            <a:ext cx="3054350" cy="2366963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4105" name="Text Box 57"/>
          <p:cNvSpPr txBox="1">
            <a:spLocks noChangeArrowheads="1"/>
          </p:cNvSpPr>
          <p:nvPr/>
        </p:nvSpPr>
        <p:spPr bwMode="auto">
          <a:xfrm>
            <a:off x="5172892" y="5357813"/>
            <a:ext cx="3601222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solidFill>
                  <a:srgbClr val="FF0000"/>
                </a:solidFill>
              </a:rPr>
              <a:t>El sistema solo necesitaría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solidFill>
                  <a:srgbClr val="FF0000"/>
                </a:solidFill>
              </a:rPr>
              <a:t>3 salidas</a:t>
            </a:r>
            <a:endParaRPr lang="es-ES" altLang="es-MX" sz="2000" b="1">
              <a:solidFill>
                <a:srgbClr val="FF0000"/>
              </a:solidFill>
            </a:endParaRPr>
          </a:p>
        </p:txBody>
      </p:sp>
      <p:graphicFrame>
        <p:nvGraphicFramePr>
          <p:cNvPr id="1794226" name="Group 178"/>
          <p:cNvGraphicFramePr>
            <a:graphicFrameLocks noGrp="1"/>
          </p:cNvGraphicFramePr>
          <p:nvPr>
            <p:ph sz="half" idx="2"/>
          </p:nvPr>
        </p:nvGraphicFramePr>
        <p:xfrm>
          <a:off x="5473700" y="1052513"/>
          <a:ext cx="3043238" cy="4176716"/>
        </p:xfrm>
        <a:graphic>
          <a:graphicData uri="http://schemas.openxmlformats.org/drawingml/2006/table">
            <a:tbl>
              <a:tblPr/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294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7" marB="45707" horzOverflow="overflow">
                    <a:lnL cap="flat">
                      <a:noFill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7" marB="45707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7" marB="45707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7" marB="45707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  <a:r>
                        <a:rPr kumimoji="0" lang="es-MX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(10)</a:t>
                      </a:r>
                      <a:endParaRPr kumimoji="0" lang="es-ES" sz="1600" b="1" i="0" u="none" strike="noStrike" cap="none" normalizeH="0" baseline="-2500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4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Q2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7" marB="45707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Q1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7" marB="45707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Q0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7" marB="45707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87" marB="467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L="90000" marR="90000" marT="46787" marB="46787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410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2400"/>
              <a:t>Archivo ABEL-HDL</a:t>
            </a:r>
            <a:endParaRPr lang="es-ES" altLang="es-MX" sz="240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13030" y="1910761"/>
            <a:ext cx="5582376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 dirty="0">
                <a:solidFill>
                  <a:srgbClr val="000099"/>
                </a:solidFill>
                <a:latin typeface="Verdana" panose="020B0604030504040204" pitchFamily="34" charset="0"/>
              </a:rPr>
              <a:t>MODULE alerta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 dirty="0">
                <a:solidFill>
                  <a:srgbClr val="000099"/>
                </a:solidFill>
                <a:latin typeface="Verdana" panose="020B0604030504040204" pitchFamily="34" charset="0"/>
              </a:rPr>
              <a:t>"Entrada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 dirty="0" err="1">
                <a:solidFill>
                  <a:srgbClr val="000099"/>
                </a:solidFill>
                <a:latin typeface="Verdana" panose="020B0604030504040204" pitchFamily="34" charset="0"/>
              </a:rPr>
              <a:t>Clk,S</a:t>
            </a:r>
            <a:r>
              <a:rPr lang="es-ES" altLang="es-MX" b="1" dirty="0">
                <a:solidFill>
                  <a:srgbClr val="000099"/>
                </a:solidFill>
                <a:latin typeface="Verdana" panose="020B0604030504040204" pitchFamily="34" charset="0"/>
              </a:rPr>
              <a:t> Pin 1,2;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 dirty="0">
                <a:solidFill>
                  <a:srgbClr val="000099"/>
                </a:solidFill>
                <a:latin typeface="Verdana" panose="020B0604030504040204" pitchFamily="34" charset="0"/>
              </a:rPr>
              <a:t>"salidas Registradas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b="1" dirty="0">
                <a:solidFill>
                  <a:srgbClr val="000099"/>
                </a:solidFill>
                <a:latin typeface="Verdana" panose="020B0604030504040204" pitchFamily="34" charset="0"/>
              </a:rPr>
              <a:t>Q2..Q0 pin 19..17 </a:t>
            </a:r>
            <a:r>
              <a:rPr lang="es-ES" altLang="es-MX" b="1" dirty="0" err="1">
                <a:solidFill>
                  <a:srgbClr val="000099"/>
                </a:solidFill>
                <a:latin typeface="Verdana" panose="020B0604030504040204" pitchFamily="34" charset="0"/>
              </a:rPr>
              <a:t>istype</a:t>
            </a:r>
            <a:r>
              <a:rPr lang="es-ES" altLang="es-MX" b="1" dirty="0">
                <a:solidFill>
                  <a:srgbClr val="000099"/>
                </a:solidFill>
                <a:latin typeface="Verdana" panose="020B0604030504040204" pitchFamily="34" charset="0"/>
              </a:rPr>
              <a:t> '</a:t>
            </a:r>
            <a:r>
              <a:rPr lang="es-ES" altLang="es-MX" b="1" dirty="0" err="1">
                <a:solidFill>
                  <a:srgbClr val="000099"/>
                </a:solidFill>
                <a:latin typeface="Verdana" panose="020B0604030504040204" pitchFamily="34" charset="0"/>
              </a:rPr>
              <a:t>reg</a:t>
            </a:r>
            <a:r>
              <a:rPr lang="es-ES" altLang="es-MX" b="1" dirty="0">
                <a:solidFill>
                  <a:srgbClr val="000099"/>
                </a:solidFill>
                <a:latin typeface="Verdana" panose="020B0604030504040204" pitchFamily="34" charset="0"/>
              </a:rPr>
              <a:t>';</a:t>
            </a:r>
          </a:p>
        </p:txBody>
      </p:sp>
      <p:pic>
        <p:nvPicPr>
          <p:cNvPr id="63492" name="Picture 4" descr="d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2320" y="2053363"/>
            <a:ext cx="3168650" cy="2457450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5545137" cy="2447925"/>
          </a:xfrm>
          <a:solidFill>
            <a:srgbClr val="CCFF33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b="1">
                <a:solidFill>
                  <a:srgbClr val="006600"/>
                </a:solidFill>
              </a:rPr>
              <a:t>"sincronizacion de los flip flops</a:t>
            </a:r>
          </a:p>
          <a:p>
            <a:pPr eaLnBrk="1" hangingPunct="1">
              <a:buFontTx/>
              <a:buNone/>
            </a:pPr>
            <a:r>
              <a:rPr lang="es-ES" altLang="es-MX" b="1">
                <a:solidFill>
                  <a:schemeClr val="tx1"/>
                </a:solidFill>
              </a:rPr>
              <a:t>Sinc</a:t>
            </a:r>
            <a:r>
              <a:rPr lang="es-ES" altLang="es-MX" b="1"/>
              <a:t>=[Q2..Q0];</a:t>
            </a:r>
          </a:p>
          <a:p>
            <a:pPr eaLnBrk="1" hangingPunct="1">
              <a:buFontTx/>
              <a:buNone/>
            </a:pPr>
            <a:r>
              <a:rPr lang="es-ES" altLang="es-MX" b="1"/>
              <a:t>Equations</a:t>
            </a:r>
          </a:p>
          <a:p>
            <a:pPr eaLnBrk="1" hangingPunct="1">
              <a:buFontTx/>
              <a:buNone/>
            </a:pPr>
            <a:r>
              <a:rPr lang="es-ES" altLang="es-MX" b="1"/>
              <a:t>Sinc.Clk=Clk;</a:t>
            </a:r>
            <a:endParaRPr lang="es-ES" altLang="es-MX"/>
          </a:p>
        </p:txBody>
      </p:sp>
      <p:pic>
        <p:nvPicPr>
          <p:cNvPr id="64516" name="Picture 4" descr="sincro3f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365625"/>
            <a:ext cx="659288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403350" y="1628775"/>
            <a:ext cx="3671888" cy="4552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MX" b="1" dirty="0">
                <a:solidFill>
                  <a:srgbClr val="800000"/>
                </a:solidFill>
              </a:rPr>
              <a:t>"</a:t>
            </a:r>
            <a:r>
              <a:rPr lang="pt-BR" altLang="es-MX" b="1" dirty="0" err="1">
                <a:solidFill>
                  <a:srgbClr val="800000"/>
                </a:solidFill>
              </a:rPr>
              <a:t>asignación</a:t>
            </a:r>
            <a:r>
              <a:rPr lang="pt-BR" altLang="es-MX" b="1" dirty="0">
                <a:solidFill>
                  <a:srgbClr val="800000"/>
                </a:solidFill>
              </a:rPr>
              <a:t> de valores </a:t>
            </a:r>
            <a:br>
              <a:rPr lang="pt-BR" altLang="es-MX" b="1" dirty="0">
                <a:solidFill>
                  <a:srgbClr val="800000"/>
                </a:solidFill>
              </a:rPr>
            </a:br>
            <a:r>
              <a:rPr lang="pt-BR" altLang="es-MX" b="1" dirty="0">
                <a:solidFill>
                  <a:srgbClr val="800000"/>
                </a:solidFill>
              </a:rPr>
              <a:t>a </a:t>
            </a:r>
            <a:r>
              <a:rPr lang="pt-BR" altLang="es-MX" b="1" dirty="0" err="1">
                <a:solidFill>
                  <a:srgbClr val="800000"/>
                </a:solidFill>
              </a:rPr>
              <a:t>los</a:t>
            </a:r>
            <a:r>
              <a:rPr lang="pt-BR" altLang="es-MX" b="1" dirty="0">
                <a:solidFill>
                  <a:srgbClr val="800000"/>
                </a:solidFill>
              </a:rPr>
              <a:t> estados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MX" b="1" dirty="0" err="1">
                <a:latin typeface="Verdana" panose="020B0604030504040204" pitchFamily="34" charset="0"/>
              </a:rPr>
              <a:t>Declarations</a:t>
            </a:r>
            <a:endParaRPr lang="pt-BR" altLang="es-MX" b="1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es-MX" b="1" dirty="0">
                <a:latin typeface="Verdana" panose="020B0604030504040204" pitchFamily="34" charset="0"/>
              </a:rPr>
              <a:t>E0=[0,0,0];</a:t>
            </a:r>
          </a:p>
          <a:p>
            <a:pPr algn="l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es-MX" b="1" dirty="0">
                <a:latin typeface="Verdana" panose="020B0604030504040204" pitchFamily="34" charset="0"/>
              </a:rPr>
              <a:t>E1=[0,0,1];</a:t>
            </a:r>
          </a:p>
          <a:p>
            <a:pPr algn="l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es-MX" b="1" dirty="0">
                <a:latin typeface="Verdana" panose="020B0604030504040204" pitchFamily="34" charset="0"/>
              </a:rPr>
              <a:t>E2=[0,1,0];</a:t>
            </a:r>
          </a:p>
          <a:p>
            <a:pPr algn="l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es-MX" b="1" dirty="0">
                <a:latin typeface="Verdana" panose="020B0604030504040204" pitchFamily="34" charset="0"/>
              </a:rPr>
              <a:t>E3=[1,0,0];</a:t>
            </a:r>
          </a:p>
          <a:p>
            <a:pPr algn="l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es-MX" b="1" dirty="0">
                <a:latin typeface="Verdana" panose="020B0604030504040204" pitchFamily="34" charset="0"/>
              </a:rPr>
              <a:t>E4=[1,1,0];</a:t>
            </a:r>
          </a:p>
          <a:p>
            <a:pPr algn="l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es-MX" b="1" dirty="0">
                <a:latin typeface="Verdana" panose="020B0604030504040204" pitchFamily="34" charset="0"/>
              </a:rPr>
              <a:t>E5=[0,1,1];</a:t>
            </a:r>
          </a:p>
          <a:p>
            <a:pPr algn="l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es-MX" b="1" dirty="0">
                <a:latin typeface="Verdana" panose="020B0604030504040204" pitchFamily="34" charset="0"/>
              </a:rPr>
              <a:t>E6=[1,0,1];</a:t>
            </a:r>
          </a:p>
          <a:p>
            <a:pPr algn="l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es-MX" b="1" dirty="0">
                <a:latin typeface="Verdana" panose="020B0604030504040204" pitchFamily="34" charset="0"/>
              </a:rPr>
              <a:t>E7=[1,1,1];</a:t>
            </a:r>
            <a:endParaRPr lang="es-ES" altLang="es-MX" b="1" dirty="0">
              <a:latin typeface="Verdana" panose="020B0604030504040204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2400"/>
              <a:t>Archivo ABEL-HDL</a:t>
            </a:r>
            <a:endParaRPr lang="es-ES" altLang="es-MX" sz="2400"/>
          </a:p>
        </p:txBody>
      </p:sp>
      <p:graphicFrame>
        <p:nvGraphicFramePr>
          <p:cNvPr id="1797270" name="Group 150"/>
          <p:cNvGraphicFramePr>
            <a:graphicFrameLocks noGrp="1"/>
          </p:cNvGraphicFramePr>
          <p:nvPr>
            <p:ph sz="half" idx="2"/>
          </p:nvPr>
        </p:nvGraphicFramePr>
        <p:xfrm>
          <a:off x="6084888" y="1773238"/>
          <a:ext cx="2851150" cy="3687766"/>
        </p:xfrm>
        <a:graphic>
          <a:graphicData uri="http://schemas.openxmlformats.org/drawingml/2006/table">
            <a:tbl>
              <a:tblPr/>
              <a:tblGrid>
                <a:gridCol w="493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314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N(10)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Q2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L="90000" marR="90000" marT="46796" marB="46796" anchor="ctr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489825" cy="576262"/>
          </a:xfrm>
        </p:spPr>
        <p:txBody>
          <a:bodyPr/>
          <a:lstStyle/>
          <a:p>
            <a:pPr eaLnBrk="1" hangingPunct="1"/>
            <a:r>
              <a:rPr lang="es-MX" altLang="es-MX" sz="2400"/>
              <a:t>Archivo ABEL-HDL</a:t>
            </a:r>
            <a:endParaRPr lang="es-ES" altLang="es-MX" sz="240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5288" y="1268413"/>
            <a:ext cx="3889375" cy="527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>
                <a:latin typeface="Verdana" panose="020B0604030504040204" pitchFamily="34" charset="0"/>
              </a:rPr>
              <a:t>State_diagram Sinc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 b="1">
                <a:latin typeface="Verdana" panose="020B0604030504040204" pitchFamily="34" charset="0"/>
              </a:rPr>
              <a:t>State E0: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>
                <a:latin typeface="Verdana" panose="020B0604030504040204" pitchFamily="34" charset="0"/>
              </a:rPr>
              <a:t>If !S then E1 else E4;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 b="1">
                <a:latin typeface="Verdana" panose="020B0604030504040204" pitchFamily="34" charset="0"/>
              </a:rPr>
              <a:t>State E1: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>
                <a:latin typeface="Verdana" panose="020B0604030504040204" pitchFamily="34" charset="0"/>
              </a:rPr>
              <a:t>goto E2;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 b="1">
                <a:latin typeface="Verdana" panose="020B0604030504040204" pitchFamily="34" charset="0"/>
              </a:rPr>
              <a:t>State E2: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>
                <a:latin typeface="Verdana" panose="020B0604030504040204" pitchFamily="34" charset="0"/>
              </a:rPr>
              <a:t>goto E3;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 b="1">
                <a:latin typeface="Verdana" panose="020B0604030504040204" pitchFamily="34" charset="0"/>
              </a:rPr>
              <a:t>State E3: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>
                <a:latin typeface="Verdana" panose="020B0604030504040204" pitchFamily="34" charset="0"/>
              </a:rPr>
              <a:t>If S then E7 else E1;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 b="1">
                <a:latin typeface="Verdana" panose="020B0604030504040204" pitchFamily="34" charset="0"/>
              </a:rPr>
              <a:t>State E4: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>
                <a:latin typeface="Verdana" panose="020B0604030504040204" pitchFamily="34" charset="0"/>
              </a:rPr>
              <a:t>goto E5;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 b="1">
                <a:latin typeface="Verdana" panose="020B0604030504040204" pitchFamily="34" charset="0"/>
              </a:rPr>
              <a:t>State E5: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>
                <a:latin typeface="Verdana" panose="020B0604030504040204" pitchFamily="34" charset="0"/>
              </a:rPr>
              <a:t>goto E6;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 b="1">
                <a:latin typeface="Verdana" panose="020B0604030504040204" pitchFamily="34" charset="0"/>
              </a:rPr>
              <a:t>State E6: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>
                <a:latin typeface="Verdana" panose="020B0604030504040204" pitchFamily="34" charset="0"/>
              </a:rPr>
              <a:t>If S then E4 else E7;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 b="1">
                <a:latin typeface="Verdana" panose="020B0604030504040204" pitchFamily="34" charset="0"/>
              </a:rPr>
              <a:t>State E7: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s-MX" sz="2000">
                <a:latin typeface="Verdana" panose="020B0604030504040204" pitchFamily="34" charset="0"/>
              </a:rPr>
              <a:t>goto E0;</a:t>
            </a:r>
            <a:endParaRPr lang="es-ES" altLang="es-MX" sz="2000">
              <a:latin typeface="Verdana" panose="020B0604030504040204" pitchFamily="34" charset="0"/>
            </a:endParaRPr>
          </a:p>
        </p:txBody>
      </p:sp>
      <p:graphicFrame>
        <p:nvGraphicFramePr>
          <p:cNvPr id="1798190" name="Group 46"/>
          <p:cNvGraphicFramePr>
            <a:graphicFrameLocks noGrp="1"/>
          </p:cNvGraphicFramePr>
          <p:nvPr>
            <p:ph sz="half" idx="1"/>
          </p:nvPr>
        </p:nvGraphicFramePr>
        <p:xfrm>
          <a:off x="5580063" y="1844675"/>
          <a:ext cx="2190750" cy="4321177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36838"/>
            <a:ext cx="3990975" cy="3241675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altLang="es-MX" sz="2800" b="1"/>
              <a:t>Dicha señal consta de 3 luces en forma de triángulo llamadas </a:t>
            </a:r>
            <a:br>
              <a:rPr lang="es-ES" altLang="es-MX" sz="2800" b="1"/>
            </a:br>
            <a:r>
              <a:rPr lang="es-ES" altLang="es-MX" sz="2800" b="1"/>
              <a:t>L0, L1 y L2.</a:t>
            </a:r>
          </a:p>
        </p:txBody>
      </p:sp>
      <p:pic>
        <p:nvPicPr>
          <p:cNvPr id="13316" name="Picture 4" descr="3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863725"/>
            <a:ext cx="3919537" cy="366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76250"/>
            <a:ext cx="6049963" cy="7921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_tradnl" altLang="es-MX" sz="2400">
                <a:latin typeface="Arial" panose="020B0604020202020204" pitchFamily="34" charset="0"/>
              </a:rPr>
              <a:t>Programación con Truth_table</a:t>
            </a:r>
            <a:br>
              <a:rPr lang="es-ES_tradnl" altLang="es-MX" sz="2400">
                <a:latin typeface="Arial" panose="020B0604020202020204" pitchFamily="34" charset="0"/>
              </a:rPr>
            </a:br>
            <a:r>
              <a:rPr lang="es-ES_tradnl" altLang="es-MX" sz="2400">
                <a:latin typeface="Arial" panose="020B0604020202020204" pitchFamily="34" charset="0"/>
              </a:rPr>
              <a:t>en modo secuencial :&gt;</a:t>
            </a:r>
          </a:p>
        </p:txBody>
      </p:sp>
      <p:sp>
        <p:nvSpPr>
          <p:cNvPr id="70659" name="Rectangle 154"/>
          <p:cNvSpPr>
            <a:spLocks noChangeArrowheads="1"/>
          </p:cNvSpPr>
          <p:nvPr/>
        </p:nvSpPr>
        <p:spPr bwMode="auto">
          <a:xfrm>
            <a:off x="468313" y="1989138"/>
            <a:ext cx="8301037" cy="10683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2800" b="1">
                <a:solidFill>
                  <a:srgbClr val="800000"/>
                </a:solidFill>
              </a:rPr>
              <a:t>Truth_Table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2800" b="1">
                <a:solidFill>
                  <a:srgbClr val="800000"/>
                </a:solidFill>
              </a:rPr>
              <a:t>([</a:t>
            </a:r>
            <a:r>
              <a:rPr lang="es-ES_tradnl" altLang="es-MX" sz="2800" b="1">
                <a:solidFill>
                  <a:schemeClr val="accent2"/>
                </a:solidFill>
              </a:rPr>
              <a:t>Entrada</a:t>
            </a:r>
            <a:r>
              <a:rPr lang="es-ES_tradnl" altLang="es-MX" sz="2800" b="1">
                <a:solidFill>
                  <a:srgbClr val="800000"/>
                </a:solidFill>
              </a:rPr>
              <a:t>, </a:t>
            </a:r>
            <a:r>
              <a:rPr lang="es-ES_tradnl" altLang="es-MX" sz="2800" b="1">
                <a:solidFill>
                  <a:srgbClr val="000066"/>
                </a:solidFill>
              </a:rPr>
              <a:t>Estado presente</a:t>
            </a:r>
            <a:r>
              <a:rPr lang="es-ES_tradnl" altLang="es-MX" sz="2800" b="1">
                <a:solidFill>
                  <a:srgbClr val="800000"/>
                </a:solidFill>
              </a:rPr>
              <a:t>]</a:t>
            </a:r>
            <a:r>
              <a:rPr lang="es-ES_tradnl" altLang="es-MX" sz="3600" b="1"/>
              <a:t>:&gt;</a:t>
            </a:r>
            <a:r>
              <a:rPr lang="es-ES_tradnl" altLang="es-MX" sz="2800" b="1">
                <a:solidFill>
                  <a:srgbClr val="800000"/>
                </a:solidFill>
              </a:rPr>
              <a:t>[</a:t>
            </a:r>
            <a:r>
              <a:rPr lang="es-ES_tradnl" altLang="es-MX" sz="2800" b="1">
                <a:solidFill>
                  <a:srgbClr val="000066"/>
                </a:solidFill>
              </a:rPr>
              <a:t>Estado próximo</a:t>
            </a:r>
            <a:r>
              <a:rPr lang="es-ES_tradnl" altLang="es-MX" sz="2800" b="1">
                <a:solidFill>
                  <a:srgbClr val="800000"/>
                </a:solidFill>
              </a:rPr>
              <a:t>])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2771775" cy="431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_tradnl" altLang="es-MX" sz="1800">
                <a:latin typeface="Arial" panose="020B0604020202020204" pitchFamily="34" charset="0"/>
              </a:rPr>
              <a:t>Programación con </a:t>
            </a:r>
            <a:br>
              <a:rPr lang="es-ES_tradnl" altLang="es-MX" sz="1800">
                <a:latin typeface="Arial" panose="020B0604020202020204" pitchFamily="34" charset="0"/>
              </a:rPr>
            </a:br>
            <a:r>
              <a:rPr lang="es-ES_tradnl" altLang="es-MX" sz="1800">
                <a:latin typeface="Arial" panose="020B0604020202020204" pitchFamily="34" charset="0"/>
              </a:rPr>
              <a:t>Truth_table</a:t>
            </a:r>
          </a:p>
        </p:txBody>
      </p:sp>
      <p:graphicFrame>
        <p:nvGraphicFramePr>
          <p:cNvPr id="1855491" name="Group 3"/>
          <p:cNvGraphicFramePr>
            <a:graphicFrameLocks noGrp="1"/>
          </p:cNvGraphicFramePr>
          <p:nvPr>
            <p:ph sz="half" idx="1"/>
          </p:nvPr>
        </p:nvGraphicFramePr>
        <p:xfrm>
          <a:off x="6804025" y="3644900"/>
          <a:ext cx="1974850" cy="2481267"/>
        </p:xfrm>
        <a:graphic>
          <a:graphicData uri="http://schemas.openxmlformats.org/drawingml/2006/table">
            <a:tbl>
              <a:tblPr/>
              <a:tblGrid>
                <a:gridCol w="59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1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55533" name="Group 45"/>
          <p:cNvGraphicFramePr>
            <a:graphicFrameLocks noGrp="1"/>
          </p:cNvGraphicFramePr>
          <p:nvPr>
            <p:ph sz="half" idx="2"/>
          </p:nvPr>
        </p:nvGraphicFramePr>
        <p:xfrm>
          <a:off x="6227763" y="404813"/>
          <a:ext cx="2736850" cy="3048000"/>
        </p:xfrm>
        <a:graphic>
          <a:graphicData uri="http://schemas.openxmlformats.org/drawingml/2006/table">
            <a:tbl>
              <a:tblPr/>
              <a:tblGrid>
                <a:gridCol w="54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N(10)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Q2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1794" name="Text Box 137"/>
          <p:cNvSpPr txBox="1">
            <a:spLocks noChangeArrowheads="1"/>
          </p:cNvSpPr>
          <p:nvPr/>
        </p:nvSpPr>
        <p:spPr bwMode="auto">
          <a:xfrm>
            <a:off x="2627313" y="620713"/>
            <a:ext cx="3248025" cy="57785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Truth_table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([</a:t>
            </a:r>
            <a:r>
              <a:rPr lang="es-ES_tradnl" altLang="es-MX" sz="1900" b="1">
                <a:solidFill>
                  <a:srgbClr val="800000"/>
                </a:solidFill>
              </a:rPr>
              <a:t>S</a:t>
            </a:r>
            <a:r>
              <a:rPr lang="es-ES_tradnl" altLang="es-MX" sz="1900">
                <a:solidFill>
                  <a:schemeClr val="tx1"/>
                </a:solidFill>
              </a:rPr>
              <a:t>,Q2,Q1,Q0]:&gt;[Q2,Q1,Q0])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0</a:t>
            </a:r>
            <a:r>
              <a:rPr lang="es-ES_tradnl" altLang="es-MX" sz="1900">
                <a:solidFill>
                  <a:schemeClr val="tx1"/>
                </a:solidFill>
              </a:rPr>
              <a:t>, 0,0,0]  :&gt;  [0,0,1];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0</a:t>
            </a:r>
            <a:r>
              <a:rPr lang="es-ES_tradnl" altLang="es-MX" sz="1900">
                <a:solidFill>
                  <a:schemeClr val="tx1"/>
                </a:solidFill>
              </a:rPr>
              <a:t>, 0,0,1]  :&gt;  [0,1,0];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0</a:t>
            </a:r>
            <a:r>
              <a:rPr lang="es-ES_tradnl" altLang="es-MX" sz="1900">
                <a:solidFill>
                  <a:schemeClr val="tx1"/>
                </a:solidFill>
              </a:rPr>
              <a:t>, 0,1,0]  :&gt;  [1,0,0];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0</a:t>
            </a:r>
            <a:r>
              <a:rPr lang="es-ES_tradnl" altLang="es-MX" sz="1900">
                <a:solidFill>
                  <a:schemeClr val="tx1"/>
                </a:solidFill>
              </a:rPr>
              <a:t>, 1,0,0]  :&gt;  [0,0,1];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0</a:t>
            </a:r>
            <a:r>
              <a:rPr lang="es-ES_tradnl" altLang="es-MX" sz="1900">
                <a:solidFill>
                  <a:schemeClr val="tx1"/>
                </a:solidFill>
              </a:rPr>
              <a:t>, 1,1,0]  :&gt;  [0,1,1];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0</a:t>
            </a:r>
            <a:r>
              <a:rPr lang="es-ES_tradnl" altLang="es-MX" sz="1900">
                <a:solidFill>
                  <a:schemeClr val="tx1"/>
                </a:solidFill>
              </a:rPr>
              <a:t>, 0,1,1]  :&gt;  [1,0,1];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0</a:t>
            </a:r>
            <a:r>
              <a:rPr lang="es-ES_tradnl" altLang="es-MX" sz="1900">
                <a:solidFill>
                  <a:schemeClr val="tx1"/>
                </a:solidFill>
              </a:rPr>
              <a:t>, 1,0,1]  :&gt;  [1,1,1];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0</a:t>
            </a:r>
            <a:r>
              <a:rPr lang="es-ES_tradnl" altLang="es-MX" sz="1900">
                <a:solidFill>
                  <a:schemeClr val="tx1"/>
                </a:solidFill>
              </a:rPr>
              <a:t>, 1,1,1]  :&gt;  [0,0,0];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1</a:t>
            </a:r>
            <a:r>
              <a:rPr lang="es-ES_tradnl" altLang="es-MX" sz="1900">
                <a:solidFill>
                  <a:schemeClr val="tx1"/>
                </a:solidFill>
              </a:rPr>
              <a:t>, 0,0,0]  :&gt;  [1,1,0];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1</a:t>
            </a:r>
            <a:r>
              <a:rPr lang="es-ES_tradnl" altLang="es-MX" sz="1900">
                <a:solidFill>
                  <a:schemeClr val="tx1"/>
                </a:solidFill>
              </a:rPr>
              <a:t>, 0,0,1]  :&gt;  [0,1,0];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1</a:t>
            </a:r>
            <a:r>
              <a:rPr lang="es-ES_tradnl" altLang="es-MX" sz="1900">
                <a:solidFill>
                  <a:schemeClr val="tx1"/>
                </a:solidFill>
              </a:rPr>
              <a:t>, 0,1,0]  :&gt;  [1,0,0];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1</a:t>
            </a:r>
            <a:r>
              <a:rPr lang="es-ES_tradnl" altLang="es-MX" sz="1900">
                <a:solidFill>
                  <a:schemeClr val="tx1"/>
                </a:solidFill>
              </a:rPr>
              <a:t>, 1,0,0]  :&gt;  [1,1,1];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1</a:t>
            </a:r>
            <a:r>
              <a:rPr lang="es-ES_tradnl" altLang="es-MX" sz="1900">
                <a:solidFill>
                  <a:schemeClr val="tx1"/>
                </a:solidFill>
              </a:rPr>
              <a:t>, 1,1,0]  :&gt;  [0,1,1];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1</a:t>
            </a:r>
            <a:r>
              <a:rPr lang="es-ES_tradnl" altLang="es-MX" sz="1900">
                <a:solidFill>
                  <a:schemeClr val="tx1"/>
                </a:solidFill>
              </a:rPr>
              <a:t>, 0,1,1]  :&gt;  [1,0,1];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1</a:t>
            </a:r>
            <a:r>
              <a:rPr lang="es-ES_tradnl" altLang="es-MX" sz="1900">
                <a:solidFill>
                  <a:schemeClr val="tx1"/>
                </a:solidFill>
              </a:rPr>
              <a:t>, 1,0,1]  :&gt;  [1,1,0];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 </a:t>
            </a:r>
            <a:r>
              <a:rPr lang="es-ES_tradnl" altLang="es-MX" sz="1900" b="1">
                <a:solidFill>
                  <a:srgbClr val="800000"/>
                </a:solidFill>
              </a:rPr>
              <a:t>1</a:t>
            </a:r>
            <a:r>
              <a:rPr lang="es-ES_tradnl" altLang="es-MX" sz="1900">
                <a:solidFill>
                  <a:schemeClr val="tx1"/>
                </a:solidFill>
              </a:rPr>
              <a:t>, 1,1,1]  :&gt;  [0,0,0]</a:t>
            </a:r>
          </a:p>
        </p:txBody>
      </p:sp>
      <p:sp>
        <p:nvSpPr>
          <p:cNvPr id="71795" name="Text Box 138"/>
          <p:cNvSpPr txBox="1">
            <a:spLocks noChangeArrowheads="1"/>
          </p:cNvSpPr>
          <p:nvPr/>
        </p:nvSpPr>
        <p:spPr bwMode="auto">
          <a:xfrm>
            <a:off x="179388" y="1196975"/>
            <a:ext cx="2268537" cy="2536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MODULE luces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"Entrada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Clk,S Pin 1,2;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"salidas Registradas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Q2..Q0 pin 19..17 istype 'reg';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"sincronizacion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Sinc=[Q2..Q0];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Equations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Sinc.Clk=Clk;</a:t>
            </a:r>
          </a:p>
        </p:txBody>
      </p:sp>
      <p:sp>
        <p:nvSpPr>
          <p:cNvPr id="71796" name="Text Box 139"/>
          <p:cNvSpPr txBox="1">
            <a:spLocks noChangeArrowheads="1"/>
          </p:cNvSpPr>
          <p:nvPr/>
        </p:nvSpPr>
        <p:spPr bwMode="auto">
          <a:xfrm>
            <a:off x="250825" y="4149725"/>
            <a:ext cx="183515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800">
                <a:solidFill>
                  <a:srgbClr val="800000"/>
                </a:solidFill>
              </a:rPr>
              <a:t>No es necesaria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800">
                <a:solidFill>
                  <a:srgbClr val="800000"/>
                </a:solidFill>
              </a:rPr>
              <a:t>La asignación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3636963" cy="431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_tradnl" altLang="es-MX" sz="1800">
                <a:latin typeface="Arial" panose="020B0604020202020204" pitchFamily="34" charset="0"/>
              </a:rPr>
              <a:t>Programación con </a:t>
            </a:r>
            <a:br>
              <a:rPr lang="es-ES_tradnl" altLang="es-MX" sz="1800">
                <a:latin typeface="Arial" panose="020B0604020202020204" pitchFamily="34" charset="0"/>
              </a:rPr>
            </a:br>
            <a:r>
              <a:rPr lang="es-ES_tradnl" altLang="es-MX" sz="1800">
                <a:latin typeface="Arial" panose="020B0604020202020204" pitchFamily="34" charset="0"/>
              </a:rPr>
              <a:t>Truth_table</a:t>
            </a:r>
          </a:p>
        </p:txBody>
      </p:sp>
      <p:graphicFrame>
        <p:nvGraphicFramePr>
          <p:cNvPr id="1854467" name="Group 3"/>
          <p:cNvGraphicFramePr>
            <a:graphicFrameLocks noGrp="1"/>
          </p:cNvGraphicFramePr>
          <p:nvPr>
            <p:ph sz="half" idx="1"/>
          </p:nvPr>
        </p:nvGraphicFramePr>
        <p:xfrm>
          <a:off x="6804025" y="3644900"/>
          <a:ext cx="1974850" cy="2481267"/>
        </p:xfrm>
        <a:graphic>
          <a:graphicData uri="http://schemas.openxmlformats.org/drawingml/2006/table">
            <a:tbl>
              <a:tblPr/>
              <a:tblGrid>
                <a:gridCol w="59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1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S=1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54604" name="Group 140"/>
          <p:cNvGraphicFramePr>
            <a:graphicFrameLocks noGrp="1"/>
          </p:cNvGraphicFramePr>
          <p:nvPr>
            <p:ph sz="half" idx="2"/>
          </p:nvPr>
        </p:nvGraphicFramePr>
        <p:xfrm>
          <a:off x="6227763" y="404813"/>
          <a:ext cx="2736850" cy="3065460"/>
        </p:xfrm>
        <a:graphic>
          <a:graphicData uri="http://schemas.openxmlformats.org/drawingml/2006/table">
            <a:tbl>
              <a:tblPr/>
              <a:tblGrid>
                <a:gridCol w="54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1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N(10)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Q2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Q0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3" marB="4680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L="90000" marR="90000" marT="46803" marB="46803" anchor="ctr" horzOverflow="overflow">
                    <a:lnL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818" name="Text Box 137"/>
          <p:cNvSpPr txBox="1">
            <a:spLocks noChangeArrowheads="1"/>
          </p:cNvSpPr>
          <p:nvPr/>
        </p:nvSpPr>
        <p:spPr bwMode="auto">
          <a:xfrm>
            <a:off x="3635375" y="549275"/>
            <a:ext cx="1987550" cy="57785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Truth_table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([S,Sinc]:&gt;[Sinc])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[0, 0]:&gt;[1];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[0, 1]:&gt;[2];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[0, 2]:&gt;[4];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[0, 4]:&gt;[1];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[0, 6]:&gt;[3];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[0, 3]:&gt;[5];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[0, 5]:&gt;[7];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[0, 7]:&gt;[0];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[1, 0]:&gt;[6];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[1, 1]:&gt;[2];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[1, 2]:&gt;[4];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[1, 4]:&gt;[7];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[1, 6]:&gt;[3];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[1, 3]:&gt;[5];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[1, 5]:&gt;[6];</a:t>
            </a:r>
          </a:p>
          <a:p>
            <a:pPr algn="l"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s-ES_tradnl" altLang="es-MX" sz="1900">
                <a:solidFill>
                  <a:schemeClr val="tx1"/>
                </a:solidFill>
              </a:rPr>
              <a:t>[1, 7]:&gt;[0]</a:t>
            </a:r>
          </a:p>
        </p:txBody>
      </p:sp>
      <p:sp>
        <p:nvSpPr>
          <p:cNvPr id="72819" name="Text Box 138"/>
          <p:cNvSpPr txBox="1">
            <a:spLocks noChangeArrowheads="1"/>
          </p:cNvSpPr>
          <p:nvPr/>
        </p:nvSpPr>
        <p:spPr bwMode="auto">
          <a:xfrm>
            <a:off x="179388" y="1196975"/>
            <a:ext cx="2268537" cy="278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MODULE luces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"Entrada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Clk,S Pin 1,2;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"salidas Registradas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Q2..Q0 pin 19..17 istype 'reg';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"sincronizacion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Sinc=[Q2..Q0];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Equations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600" b="1">
                <a:solidFill>
                  <a:schemeClr val="tx1"/>
                </a:solidFill>
              </a:rPr>
              <a:t>Sinc.Clk=Clk;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MX" sz="1600" b="1">
              <a:solidFill>
                <a:schemeClr val="tx1"/>
              </a:solidFill>
            </a:endParaRPr>
          </a:p>
        </p:txBody>
      </p:sp>
      <p:sp>
        <p:nvSpPr>
          <p:cNvPr id="72820" name="Text Box 139"/>
          <p:cNvSpPr txBox="1">
            <a:spLocks noChangeArrowheads="1"/>
          </p:cNvSpPr>
          <p:nvPr/>
        </p:nvSpPr>
        <p:spPr bwMode="auto">
          <a:xfrm>
            <a:off x="250825" y="4149725"/>
            <a:ext cx="183515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800">
                <a:solidFill>
                  <a:srgbClr val="800000"/>
                </a:solidFill>
              </a:rPr>
              <a:t>No es necesaria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1800">
                <a:solidFill>
                  <a:srgbClr val="800000"/>
                </a:solidFill>
              </a:rPr>
              <a:t>La asignación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FEA38D-F2C8-41EC-ACA4-543E83B4E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231" y="916178"/>
            <a:ext cx="5707030" cy="5512614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s-MX" sz="2000" dirty="0"/>
              <a:t>1.- </a:t>
            </a:r>
            <a:r>
              <a:rPr lang="es-MX" sz="2000" b="1" dirty="0"/>
              <a:t>Paro</a:t>
            </a:r>
            <a:r>
              <a:rPr lang="es-MX" sz="2000" dirty="0"/>
              <a:t> que, al oprimirlo sin importar el valor de S el sistema deberá de permanecer en el mismo estado y al soltarlo continuar partiendo del estado actual hacia la secuencia correspondiente al valor de S.</a:t>
            </a:r>
          </a:p>
          <a:p>
            <a:pPr marL="0" indent="0">
              <a:lnSpc>
                <a:spcPct val="100000"/>
              </a:lnSpc>
              <a:buNone/>
            </a:pPr>
            <a:endParaRPr lang="es-MX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s-MX" sz="2000" dirty="0"/>
              <a:t>2.- </a:t>
            </a:r>
            <a:r>
              <a:rPr lang="es-MX" sz="2000" b="1" dirty="0"/>
              <a:t>LT</a:t>
            </a:r>
            <a:r>
              <a:rPr lang="es-MX" sz="2000" dirty="0"/>
              <a:t> (prueba de lampara) que al oprimirlo se deberán de encender todas las lámparas  sin importar el valor de S o P y al soltarlo regresar al estado en donde están todas las lampara apagadas.</a:t>
            </a:r>
          </a:p>
          <a:p>
            <a:pPr marL="0" indent="0">
              <a:lnSpc>
                <a:spcPct val="100000"/>
              </a:lnSpc>
              <a:buNone/>
            </a:pPr>
            <a:endParaRPr lang="es-MX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s-MX" sz="2000" dirty="0"/>
              <a:t>3.- </a:t>
            </a:r>
            <a:r>
              <a:rPr lang="es-MX" sz="2000" b="1" dirty="0" err="1"/>
              <a:t>Rst</a:t>
            </a:r>
            <a:r>
              <a:rPr lang="es-MX" sz="2000" dirty="0"/>
              <a:t> (Restablecer) de modo que al oprimirlo sin importar la condición actual el sistema regrese al estado en donde están todas las lampara apagadas y al soltarlo continuar con la secuencia correspondiente al valor de S.</a:t>
            </a:r>
          </a:p>
          <a:p>
            <a:pPr marL="0" indent="0">
              <a:lnSpc>
                <a:spcPct val="100000"/>
              </a:lnSpc>
              <a:buNone/>
            </a:pPr>
            <a:endParaRPr lang="es-MX" sz="2000" dirty="0"/>
          </a:p>
          <a:p>
            <a:pPr marL="0" indent="0">
              <a:lnSpc>
                <a:spcPct val="100000"/>
              </a:lnSpc>
              <a:buNone/>
            </a:pPr>
            <a:endParaRPr lang="es-MX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E31AE-133D-41BA-8DA9-4B93F30F4D68}"/>
              </a:ext>
            </a:extLst>
          </p:cNvPr>
          <p:cNvSpPr txBox="1"/>
          <p:nvPr/>
        </p:nvSpPr>
        <p:spPr>
          <a:xfrm>
            <a:off x="130631" y="429208"/>
            <a:ext cx="6204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800"/>
              <a:t>Al diseño secuencial síncrono anterior incluya 3 entradas:</a:t>
            </a:r>
            <a:endParaRPr lang="es-MX" sz="1800" dirty="0"/>
          </a:p>
        </p:txBody>
      </p:sp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CE7DEBA-EEB8-4C82-A02D-E6FAD2DF1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20" y="3568377"/>
            <a:ext cx="2415849" cy="2491083"/>
          </a:xfrm>
          <a:prstGeom prst="rect">
            <a:avLst/>
          </a:prstGeom>
        </p:spPr>
      </p:pic>
      <p:pic>
        <p:nvPicPr>
          <p:cNvPr id="9" name="Picture 139" descr="todo">
            <a:extLst>
              <a:ext uri="{FF2B5EF4-FFF2-40B4-BE49-F238E27FC236}">
                <a16:creationId xmlns:a16="http://schemas.microsoft.com/office/drawing/2014/main" id="{88CA9D25-F0F2-441A-9516-F6597127F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58" y="1311724"/>
            <a:ext cx="2893321" cy="15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8737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9431E-1DEF-4B24-84B7-AB5DB80B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82" y="410548"/>
            <a:ext cx="4310742" cy="657068"/>
          </a:xfrm>
        </p:spPr>
        <p:txBody>
          <a:bodyPr/>
          <a:lstStyle/>
          <a:p>
            <a:r>
              <a:rPr lang="es-MX" sz="2400" dirty="0"/>
              <a:t>Tabla de </a:t>
            </a:r>
            <a:br>
              <a:rPr lang="es-MX" sz="2400" dirty="0"/>
            </a:br>
            <a:r>
              <a:rPr lang="es-MX" sz="2400" dirty="0"/>
              <a:t>Estado siguiente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A97CC-ABBB-405E-B0E2-AB9BB05AFA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0BFB085F-657F-491F-BDF4-057FACFBB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534552"/>
              </p:ext>
            </p:extLst>
          </p:nvPr>
        </p:nvGraphicFramePr>
        <p:xfrm>
          <a:off x="323850" y="564649"/>
          <a:ext cx="6123603" cy="580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06">
                  <a:extLst>
                    <a:ext uri="{9D8B030D-6E8A-4147-A177-3AD203B41FA5}">
                      <a16:colId xmlns:a16="http://schemas.microsoft.com/office/drawing/2014/main" val="2058663120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321182889"/>
                    </a:ext>
                  </a:extLst>
                </a:gridCol>
                <a:gridCol w="630525">
                  <a:extLst>
                    <a:ext uri="{9D8B030D-6E8A-4147-A177-3AD203B41FA5}">
                      <a16:colId xmlns:a16="http://schemas.microsoft.com/office/drawing/2014/main" val="66767525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2984708832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2469586843"/>
                    </a:ext>
                  </a:extLst>
                </a:gridCol>
                <a:gridCol w="681252">
                  <a:extLst>
                    <a:ext uri="{9D8B030D-6E8A-4147-A177-3AD203B41FA5}">
                      <a16:colId xmlns:a16="http://schemas.microsoft.com/office/drawing/2014/main" val="2120084755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1118408983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2768531499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2707311469"/>
                    </a:ext>
                  </a:extLst>
                </a:gridCol>
              </a:tblGrid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EP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Estado Siguiente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br>
                        <a:rPr lang="es-MX" dirty="0"/>
                      </a:b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5045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/>
                        <a:t>Rst</a:t>
                      </a:r>
                      <a:endParaRPr lang="es-MX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13546725"/>
                  </a:ext>
                </a:extLst>
              </a:tr>
              <a:tr h="32683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Salidas </a:t>
                      </a:r>
                      <a:br>
                        <a:rPr lang="es-MX" sz="1800" b="1" dirty="0"/>
                      </a:br>
                      <a:r>
                        <a:rPr lang="es-MX" sz="1800" b="1" dirty="0"/>
                        <a:t>Registradas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10154430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P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1242413"/>
                  </a:ext>
                </a:extLst>
              </a:tr>
              <a:tr h="419878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9542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11514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93648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17316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92159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E4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99351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38990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E6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96523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39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342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9431E-1DEF-4B24-84B7-AB5DB80B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82" y="410548"/>
            <a:ext cx="4310742" cy="657068"/>
          </a:xfrm>
        </p:spPr>
        <p:txBody>
          <a:bodyPr/>
          <a:lstStyle/>
          <a:p>
            <a:r>
              <a:rPr lang="es-MX" sz="2400" dirty="0"/>
              <a:t>Tabla de </a:t>
            </a:r>
            <a:br>
              <a:rPr lang="es-MX" sz="2400" dirty="0"/>
            </a:br>
            <a:r>
              <a:rPr lang="es-MX" sz="2400" dirty="0"/>
              <a:t>Estado siguiente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A97CC-ABBB-405E-B0E2-AB9BB05AFA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0BFB085F-657F-491F-BDF4-057FACFBB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27819"/>
              </p:ext>
            </p:extLst>
          </p:nvPr>
        </p:nvGraphicFramePr>
        <p:xfrm>
          <a:off x="323850" y="564649"/>
          <a:ext cx="6123603" cy="580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06">
                  <a:extLst>
                    <a:ext uri="{9D8B030D-6E8A-4147-A177-3AD203B41FA5}">
                      <a16:colId xmlns:a16="http://schemas.microsoft.com/office/drawing/2014/main" val="2058663120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321182889"/>
                    </a:ext>
                  </a:extLst>
                </a:gridCol>
                <a:gridCol w="630525">
                  <a:extLst>
                    <a:ext uri="{9D8B030D-6E8A-4147-A177-3AD203B41FA5}">
                      <a16:colId xmlns:a16="http://schemas.microsoft.com/office/drawing/2014/main" val="66767525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2984708832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2469586843"/>
                    </a:ext>
                  </a:extLst>
                </a:gridCol>
                <a:gridCol w="681252">
                  <a:extLst>
                    <a:ext uri="{9D8B030D-6E8A-4147-A177-3AD203B41FA5}">
                      <a16:colId xmlns:a16="http://schemas.microsoft.com/office/drawing/2014/main" val="2120084755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1118408983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2768531499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2707311469"/>
                    </a:ext>
                  </a:extLst>
                </a:gridCol>
              </a:tblGrid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EP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Estado Siguiente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br>
                        <a:rPr lang="es-MX" dirty="0"/>
                      </a:b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5045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/>
                        <a:t>Rst</a:t>
                      </a:r>
                      <a:endParaRPr lang="es-MX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13546725"/>
                  </a:ext>
                </a:extLst>
              </a:tr>
              <a:tr h="32683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Salidas </a:t>
                      </a:r>
                      <a:br>
                        <a:rPr lang="es-MX" sz="1800" b="1" dirty="0"/>
                      </a:br>
                      <a:r>
                        <a:rPr lang="es-MX" sz="1800" b="1" dirty="0"/>
                        <a:t>Registradas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10154430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P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1242413"/>
                  </a:ext>
                </a:extLst>
              </a:tr>
              <a:tr h="419878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9542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11514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93648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17316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92159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E4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99351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38990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E6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96523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39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9055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9431E-1DEF-4B24-84B7-AB5DB80B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82" y="410548"/>
            <a:ext cx="4310742" cy="657068"/>
          </a:xfrm>
        </p:spPr>
        <p:txBody>
          <a:bodyPr/>
          <a:lstStyle/>
          <a:p>
            <a:r>
              <a:rPr lang="es-MX" sz="2400" dirty="0"/>
              <a:t>Tabla de </a:t>
            </a:r>
            <a:br>
              <a:rPr lang="es-MX" sz="2400" dirty="0"/>
            </a:br>
            <a:r>
              <a:rPr lang="es-MX" sz="2400" dirty="0"/>
              <a:t>Estado siguiente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A97CC-ABBB-405E-B0E2-AB9BB05AFA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0BFB085F-657F-491F-BDF4-057FACFBB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90857"/>
              </p:ext>
            </p:extLst>
          </p:nvPr>
        </p:nvGraphicFramePr>
        <p:xfrm>
          <a:off x="323850" y="564649"/>
          <a:ext cx="6123603" cy="580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06">
                  <a:extLst>
                    <a:ext uri="{9D8B030D-6E8A-4147-A177-3AD203B41FA5}">
                      <a16:colId xmlns:a16="http://schemas.microsoft.com/office/drawing/2014/main" val="2058663120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321182889"/>
                    </a:ext>
                  </a:extLst>
                </a:gridCol>
                <a:gridCol w="630525">
                  <a:extLst>
                    <a:ext uri="{9D8B030D-6E8A-4147-A177-3AD203B41FA5}">
                      <a16:colId xmlns:a16="http://schemas.microsoft.com/office/drawing/2014/main" val="66767525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2984708832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2469586843"/>
                    </a:ext>
                  </a:extLst>
                </a:gridCol>
                <a:gridCol w="681252">
                  <a:extLst>
                    <a:ext uri="{9D8B030D-6E8A-4147-A177-3AD203B41FA5}">
                      <a16:colId xmlns:a16="http://schemas.microsoft.com/office/drawing/2014/main" val="2120084755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1118408983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2768531499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2707311469"/>
                    </a:ext>
                  </a:extLst>
                </a:gridCol>
              </a:tblGrid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EP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Estado Siguiente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br>
                        <a:rPr lang="es-MX" dirty="0"/>
                      </a:b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5045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/>
                        <a:t>Rst</a:t>
                      </a:r>
                      <a:endParaRPr lang="es-MX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13546725"/>
                  </a:ext>
                </a:extLst>
              </a:tr>
              <a:tr h="32683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Salidas </a:t>
                      </a:r>
                      <a:br>
                        <a:rPr lang="es-MX" sz="1800" b="1" dirty="0"/>
                      </a:br>
                      <a:r>
                        <a:rPr lang="es-MX" sz="1800" b="1" dirty="0"/>
                        <a:t>Registradas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10154430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P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1242413"/>
                  </a:ext>
                </a:extLst>
              </a:tr>
              <a:tr h="419878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9542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11514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93648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17316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92159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E4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99351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38990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E6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96523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39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9392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9431E-1DEF-4B24-84B7-AB5DB80B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82" y="410548"/>
            <a:ext cx="4310742" cy="657068"/>
          </a:xfrm>
        </p:spPr>
        <p:txBody>
          <a:bodyPr/>
          <a:lstStyle/>
          <a:p>
            <a:r>
              <a:rPr lang="es-MX" sz="2400" dirty="0"/>
              <a:t>Tabla de </a:t>
            </a:r>
            <a:br>
              <a:rPr lang="es-MX" sz="2400" dirty="0"/>
            </a:br>
            <a:r>
              <a:rPr lang="es-MX" sz="2400" dirty="0"/>
              <a:t>Estado siguiente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A97CC-ABBB-405E-B0E2-AB9BB05AFA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0BFB085F-657F-491F-BDF4-057FACFBB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31725"/>
              </p:ext>
            </p:extLst>
          </p:nvPr>
        </p:nvGraphicFramePr>
        <p:xfrm>
          <a:off x="323850" y="564649"/>
          <a:ext cx="6123603" cy="580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06">
                  <a:extLst>
                    <a:ext uri="{9D8B030D-6E8A-4147-A177-3AD203B41FA5}">
                      <a16:colId xmlns:a16="http://schemas.microsoft.com/office/drawing/2014/main" val="2058663120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321182889"/>
                    </a:ext>
                  </a:extLst>
                </a:gridCol>
                <a:gridCol w="630525">
                  <a:extLst>
                    <a:ext uri="{9D8B030D-6E8A-4147-A177-3AD203B41FA5}">
                      <a16:colId xmlns:a16="http://schemas.microsoft.com/office/drawing/2014/main" val="66767525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2984708832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2469586843"/>
                    </a:ext>
                  </a:extLst>
                </a:gridCol>
                <a:gridCol w="681252">
                  <a:extLst>
                    <a:ext uri="{9D8B030D-6E8A-4147-A177-3AD203B41FA5}">
                      <a16:colId xmlns:a16="http://schemas.microsoft.com/office/drawing/2014/main" val="2120084755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1118408983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2768531499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2707311469"/>
                    </a:ext>
                  </a:extLst>
                </a:gridCol>
              </a:tblGrid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EP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Estado Siguiente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br>
                        <a:rPr lang="es-MX" dirty="0"/>
                      </a:b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5045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/>
                        <a:t>Rst</a:t>
                      </a:r>
                      <a:endParaRPr lang="es-MX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13546725"/>
                  </a:ext>
                </a:extLst>
              </a:tr>
              <a:tr h="32683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Salidas </a:t>
                      </a:r>
                      <a:br>
                        <a:rPr lang="es-MX" sz="1800" b="1" dirty="0"/>
                      </a:br>
                      <a:r>
                        <a:rPr lang="es-MX" sz="1800" b="1" dirty="0"/>
                        <a:t>Registradas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10154430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P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1242413"/>
                  </a:ext>
                </a:extLst>
              </a:tr>
              <a:tr h="419878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9542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11514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93648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17316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92159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E4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99351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38990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E6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96523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39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3228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9431E-1DEF-4B24-84B7-AB5DB80B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82" y="410548"/>
            <a:ext cx="4310742" cy="657068"/>
          </a:xfrm>
        </p:spPr>
        <p:txBody>
          <a:bodyPr/>
          <a:lstStyle/>
          <a:p>
            <a:r>
              <a:rPr lang="es-MX" sz="2400" dirty="0"/>
              <a:t>Tabla de </a:t>
            </a:r>
            <a:br>
              <a:rPr lang="es-MX" sz="2400" dirty="0"/>
            </a:br>
            <a:r>
              <a:rPr lang="es-MX" sz="2400" dirty="0"/>
              <a:t>Estado siguiente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A97CC-ABBB-405E-B0E2-AB9BB05AFA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0BFB085F-657F-491F-BDF4-057FACFBB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37033"/>
              </p:ext>
            </p:extLst>
          </p:nvPr>
        </p:nvGraphicFramePr>
        <p:xfrm>
          <a:off x="323850" y="564649"/>
          <a:ext cx="6123603" cy="580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506">
                  <a:extLst>
                    <a:ext uri="{9D8B030D-6E8A-4147-A177-3AD203B41FA5}">
                      <a16:colId xmlns:a16="http://schemas.microsoft.com/office/drawing/2014/main" val="2058663120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321182889"/>
                    </a:ext>
                  </a:extLst>
                </a:gridCol>
                <a:gridCol w="630525">
                  <a:extLst>
                    <a:ext uri="{9D8B030D-6E8A-4147-A177-3AD203B41FA5}">
                      <a16:colId xmlns:a16="http://schemas.microsoft.com/office/drawing/2014/main" val="66767525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2984708832"/>
                    </a:ext>
                  </a:extLst>
                </a:gridCol>
                <a:gridCol w="618251">
                  <a:extLst>
                    <a:ext uri="{9D8B030D-6E8A-4147-A177-3AD203B41FA5}">
                      <a16:colId xmlns:a16="http://schemas.microsoft.com/office/drawing/2014/main" val="2469586843"/>
                    </a:ext>
                  </a:extLst>
                </a:gridCol>
                <a:gridCol w="681252">
                  <a:extLst>
                    <a:ext uri="{9D8B030D-6E8A-4147-A177-3AD203B41FA5}">
                      <a16:colId xmlns:a16="http://schemas.microsoft.com/office/drawing/2014/main" val="2120084755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1118408983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2768531499"/>
                    </a:ext>
                  </a:extLst>
                </a:gridCol>
                <a:gridCol w="731189">
                  <a:extLst>
                    <a:ext uri="{9D8B030D-6E8A-4147-A177-3AD203B41FA5}">
                      <a16:colId xmlns:a16="http://schemas.microsoft.com/office/drawing/2014/main" val="2707311469"/>
                    </a:ext>
                  </a:extLst>
                </a:gridCol>
              </a:tblGrid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EP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Estado Siguiente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br>
                        <a:rPr lang="es-MX" dirty="0"/>
                      </a:b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5045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/>
                        <a:t>Rst</a:t>
                      </a:r>
                      <a:endParaRPr lang="es-MX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13546725"/>
                  </a:ext>
                </a:extLst>
              </a:tr>
              <a:tr h="32683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Salidas </a:t>
                      </a:r>
                      <a:br>
                        <a:rPr lang="es-MX" sz="1800" b="1" dirty="0"/>
                      </a:br>
                      <a:r>
                        <a:rPr lang="es-MX" sz="1800" b="1" dirty="0"/>
                        <a:t>Registradas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10154430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P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1242413"/>
                  </a:ext>
                </a:extLst>
              </a:tr>
              <a:tr h="419878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9542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11514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93648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17316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92159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E4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99351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38990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E6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96523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39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4302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C0E8C-D4DE-4B3B-965D-82CF043F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541" y="547687"/>
            <a:ext cx="5220137" cy="404035"/>
          </a:xfrm>
          <a:solidFill>
            <a:schemeClr val="bg1"/>
          </a:solidFill>
        </p:spPr>
        <p:txBody>
          <a:bodyPr/>
          <a:lstStyle/>
          <a:p>
            <a:r>
              <a:rPr lang="es-MX" sz="2000" dirty="0"/>
              <a:t>Código ABEL-HDL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317E51-DDCB-42BF-AAFD-9685241B8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361" y="1137394"/>
            <a:ext cx="4027423" cy="249408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MX" sz="2000" b="1" dirty="0"/>
              <a:t>MODULE TRIPLR</a:t>
            </a:r>
          </a:p>
          <a:p>
            <a:pPr marL="0" indent="0">
              <a:buNone/>
            </a:pPr>
            <a:r>
              <a:rPr lang="es-MX" sz="2000" b="1" dirty="0"/>
              <a:t>"17 Nov 2020</a:t>
            </a:r>
          </a:p>
          <a:p>
            <a:pPr marL="0" indent="0">
              <a:buNone/>
            </a:pPr>
            <a:r>
              <a:rPr lang="es-MX" sz="2000" b="1" dirty="0" err="1"/>
              <a:t>Clk,S,P,LT,Rst</a:t>
            </a:r>
            <a:r>
              <a:rPr lang="es-MX" sz="2000" b="1" dirty="0"/>
              <a:t> pin 1..5;</a:t>
            </a:r>
          </a:p>
          <a:p>
            <a:pPr marL="0" indent="0">
              <a:buNone/>
            </a:pPr>
            <a:r>
              <a:rPr lang="es-MX" sz="2000" b="1" dirty="0"/>
              <a:t>" salidas Registradas</a:t>
            </a:r>
          </a:p>
          <a:p>
            <a:pPr marL="0" indent="0">
              <a:buNone/>
            </a:pPr>
            <a:r>
              <a:rPr lang="es-MX" sz="2000" b="1" dirty="0"/>
              <a:t>L2..L0 pin 14..16 </a:t>
            </a:r>
            <a:r>
              <a:rPr lang="es-MX" sz="2000" b="1" dirty="0" err="1"/>
              <a:t>istype</a:t>
            </a:r>
            <a:r>
              <a:rPr lang="es-MX" sz="2000" b="1" dirty="0"/>
              <a:t> ‘</a:t>
            </a:r>
            <a:r>
              <a:rPr lang="es-MX" sz="2000" b="1" dirty="0" err="1"/>
              <a:t>dc,reg</a:t>
            </a:r>
            <a:r>
              <a:rPr lang="es-MX" sz="2000" b="1" dirty="0"/>
              <a:t>';</a:t>
            </a: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FF631C3E-87A0-434A-9939-7AF73A8A26B4}"/>
              </a:ext>
            </a:extLst>
          </p:cNvPr>
          <p:cNvSpPr txBox="1">
            <a:spLocks/>
          </p:cNvSpPr>
          <p:nvPr/>
        </p:nvSpPr>
        <p:spPr bwMode="auto">
          <a:xfrm>
            <a:off x="5581731" y="1536747"/>
            <a:ext cx="1738602" cy="13090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MX" sz="2000" b="1" dirty="0"/>
              <a:t>L=[L2..L0];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000" b="1" dirty="0" err="1"/>
              <a:t>equations</a:t>
            </a:r>
            <a:endParaRPr lang="es-MX" sz="2000" b="1" dirty="0"/>
          </a:p>
          <a:p>
            <a:pPr marL="0" indent="0">
              <a:buNone/>
            </a:pPr>
            <a:r>
              <a:rPr lang="es-MX" sz="2000" b="1" dirty="0" err="1"/>
              <a:t>L.clk</a:t>
            </a:r>
            <a:r>
              <a:rPr lang="es-MX" sz="2000" b="1" dirty="0"/>
              <a:t>=</a:t>
            </a:r>
            <a:r>
              <a:rPr lang="es-MX" sz="2000" b="1" dirty="0" err="1"/>
              <a:t>Clk</a:t>
            </a:r>
            <a:r>
              <a:rPr lang="es-MX" sz="2000" b="1" dirty="0"/>
              <a:t>;</a:t>
            </a:r>
          </a:p>
        </p:txBody>
      </p:sp>
      <p:pic>
        <p:nvPicPr>
          <p:cNvPr id="10" name="Imagen 9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68851A0F-6E78-420E-9E35-525F296D2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09" y="4219300"/>
            <a:ext cx="2049973" cy="2113328"/>
          </a:xfrm>
          <a:prstGeom prst="rect">
            <a:avLst/>
          </a:prstGeom>
        </p:spPr>
      </p:pic>
      <p:pic>
        <p:nvPicPr>
          <p:cNvPr id="13" name="Imagen 12" descr="Imagen que contiene objeto, reloj, firmar, calle&#10;&#10;Descripción generada automáticamente">
            <a:extLst>
              <a:ext uri="{FF2B5EF4-FFF2-40B4-BE49-F238E27FC236}">
                <a16:creationId xmlns:a16="http://schemas.microsoft.com/office/drawing/2014/main" id="{D687BAE8-9A60-42DF-9AF5-1DCCB8FC2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68" y="4165674"/>
            <a:ext cx="3480129" cy="21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1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765175"/>
            <a:ext cx="8281987" cy="27352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b="1"/>
              <a:t>Se requieren de dos diferentes secuencias que son seleccionadas por medio un interruptor </a:t>
            </a:r>
            <a:r>
              <a:rPr lang="es-ES" altLang="es-MX" b="1">
                <a:solidFill>
                  <a:srgbClr val="FF0000"/>
                </a:solidFill>
              </a:rPr>
              <a:t>S</a:t>
            </a:r>
            <a:r>
              <a:rPr lang="es-ES" altLang="es-MX" b="1"/>
              <a:t> de modo que:</a:t>
            </a:r>
          </a:p>
          <a:p>
            <a:pPr eaLnBrk="1" hangingPunct="1">
              <a:buFontTx/>
              <a:buNone/>
            </a:pPr>
            <a:r>
              <a:rPr lang="es-ES" altLang="es-MX" b="1"/>
              <a:t>a) Ambas parten de condiciones iniciales en donde todas las lámparas están apagadas .</a:t>
            </a:r>
          </a:p>
        </p:txBody>
      </p:sp>
      <p:pic>
        <p:nvPicPr>
          <p:cNvPr id="14340" name="Picture 4" descr="2se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0" r="80835" b="30745"/>
          <a:stretch>
            <a:fillRect/>
          </a:stretch>
        </p:blipFill>
        <p:spPr>
          <a:xfrm>
            <a:off x="3203575" y="3500438"/>
            <a:ext cx="2789238" cy="3097212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C0E8C-D4DE-4B3B-965D-82CF043F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541" y="547687"/>
            <a:ext cx="5220137" cy="404035"/>
          </a:xfrm>
          <a:solidFill>
            <a:schemeClr val="bg1"/>
          </a:solidFill>
        </p:spPr>
        <p:txBody>
          <a:bodyPr/>
          <a:lstStyle/>
          <a:p>
            <a:r>
              <a:rPr lang="es-MX" sz="2000" dirty="0"/>
              <a:t>Código ABEL-HDL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C59873-67F6-4B65-8131-303F988EB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6383" y="1065552"/>
            <a:ext cx="2631233" cy="534457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s-MX" sz="2400" dirty="0" err="1"/>
              <a:t>Declarations</a:t>
            </a:r>
            <a:endParaRPr lang="es-MX" sz="2400" dirty="0"/>
          </a:p>
          <a:p>
            <a:pPr marL="0" indent="0">
              <a:buNone/>
            </a:pPr>
            <a:r>
              <a:rPr lang="es-MX" sz="2400" b="1" dirty="0"/>
              <a:t>E0=[0,0,0];</a:t>
            </a:r>
          </a:p>
          <a:p>
            <a:pPr marL="0" indent="0">
              <a:buNone/>
            </a:pPr>
            <a:r>
              <a:rPr lang="es-MX" sz="2400" b="1" dirty="0"/>
              <a:t>E1=[0,0,1];</a:t>
            </a:r>
          </a:p>
          <a:p>
            <a:pPr marL="0" indent="0">
              <a:buNone/>
            </a:pPr>
            <a:r>
              <a:rPr lang="es-MX" sz="2400" b="1" dirty="0"/>
              <a:t>E2=[0,1,0];</a:t>
            </a:r>
          </a:p>
          <a:p>
            <a:pPr marL="0" indent="0">
              <a:buNone/>
            </a:pPr>
            <a:r>
              <a:rPr lang="es-MX" sz="2400" b="1" dirty="0"/>
              <a:t>E3=[1,0,0];</a:t>
            </a:r>
          </a:p>
          <a:p>
            <a:pPr marL="0" indent="0">
              <a:buNone/>
            </a:pPr>
            <a:r>
              <a:rPr lang="es-MX" sz="2400" b="1" dirty="0"/>
              <a:t>E4=[1,1,0];</a:t>
            </a:r>
          </a:p>
          <a:p>
            <a:pPr marL="0" indent="0">
              <a:buNone/>
            </a:pPr>
            <a:r>
              <a:rPr lang="es-MX" sz="2400" b="1" dirty="0"/>
              <a:t>E5=[0,1,1];</a:t>
            </a:r>
          </a:p>
          <a:p>
            <a:pPr marL="0" indent="0">
              <a:buNone/>
            </a:pPr>
            <a:r>
              <a:rPr lang="es-MX" sz="2400" b="1" dirty="0"/>
              <a:t>E6=[1,0,1];</a:t>
            </a:r>
          </a:p>
          <a:p>
            <a:pPr marL="0" indent="0">
              <a:buNone/>
            </a:pPr>
            <a:r>
              <a:rPr lang="es-MX" sz="2400" b="1" dirty="0"/>
              <a:t>E7=[1,1,1];</a:t>
            </a:r>
          </a:p>
        </p:txBody>
      </p:sp>
    </p:spTree>
    <p:extLst>
      <p:ext uri="{BB962C8B-B14F-4D97-AF65-F5344CB8AC3E}">
        <p14:creationId xmlns:p14="http://schemas.microsoft.com/office/powerpoint/2010/main" val="40405402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9431E-1DEF-4B24-84B7-AB5DB80B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305" y="491352"/>
            <a:ext cx="4310742" cy="657068"/>
          </a:xfrm>
        </p:spPr>
        <p:txBody>
          <a:bodyPr/>
          <a:lstStyle/>
          <a:p>
            <a:r>
              <a:rPr lang="es-MX" sz="2400" dirty="0"/>
              <a:t>Tabla de </a:t>
            </a:r>
            <a:br>
              <a:rPr lang="es-MX" sz="2400" dirty="0"/>
            </a:br>
            <a:r>
              <a:rPr lang="es-MX" sz="2400" dirty="0"/>
              <a:t>Estado siguiente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A97CC-ABBB-405E-B0E2-AB9BB05AFA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0BFB085F-657F-491F-BDF4-057FACFBB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41955"/>
              </p:ext>
            </p:extLst>
          </p:nvPr>
        </p:nvGraphicFramePr>
        <p:xfrm>
          <a:off x="323850" y="564649"/>
          <a:ext cx="5550897" cy="580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90">
                  <a:extLst>
                    <a:ext uri="{9D8B030D-6E8A-4147-A177-3AD203B41FA5}">
                      <a16:colId xmlns:a16="http://schemas.microsoft.com/office/drawing/2014/main" val="2058663120"/>
                    </a:ext>
                  </a:extLst>
                </a:gridCol>
                <a:gridCol w="561555">
                  <a:extLst>
                    <a:ext uri="{9D8B030D-6E8A-4147-A177-3AD203B41FA5}">
                      <a16:colId xmlns:a16="http://schemas.microsoft.com/office/drawing/2014/main" val="321182889"/>
                    </a:ext>
                  </a:extLst>
                </a:gridCol>
                <a:gridCol w="561555">
                  <a:extLst>
                    <a:ext uri="{9D8B030D-6E8A-4147-A177-3AD203B41FA5}">
                      <a16:colId xmlns:a16="http://schemas.microsoft.com/office/drawing/2014/main" val="1781271979"/>
                    </a:ext>
                  </a:extLst>
                </a:gridCol>
                <a:gridCol w="561555">
                  <a:extLst>
                    <a:ext uri="{9D8B030D-6E8A-4147-A177-3AD203B41FA5}">
                      <a16:colId xmlns:a16="http://schemas.microsoft.com/office/drawing/2014/main" val="2984708832"/>
                    </a:ext>
                  </a:extLst>
                </a:gridCol>
                <a:gridCol w="561555">
                  <a:extLst>
                    <a:ext uri="{9D8B030D-6E8A-4147-A177-3AD203B41FA5}">
                      <a16:colId xmlns:a16="http://schemas.microsoft.com/office/drawing/2014/main" val="2469586843"/>
                    </a:ext>
                  </a:extLst>
                </a:gridCol>
                <a:gridCol w="618779">
                  <a:extLst>
                    <a:ext uri="{9D8B030D-6E8A-4147-A177-3AD203B41FA5}">
                      <a16:colId xmlns:a16="http://schemas.microsoft.com/office/drawing/2014/main" val="2120084755"/>
                    </a:ext>
                  </a:extLst>
                </a:gridCol>
                <a:gridCol w="664136">
                  <a:extLst>
                    <a:ext uri="{9D8B030D-6E8A-4147-A177-3AD203B41FA5}">
                      <a16:colId xmlns:a16="http://schemas.microsoft.com/office/drawing/2014/main" val="1118408983"/>
                    </a:ext>
                  </a:extLst>
                </a:gridCol>
                <a:gridCol w="664136">
                  <a:extLst>
                    <a:ext uri="{9D8B030D-6E8A-4147-A177-3AD203B41FA5}">
                      <a16:colId xmlns:a16="http://schemas.microsoft.com/office/drawing/2014/main" val="2768531499"/>
                    </a:ext>
                  </a:extLst>
                </a:gridCol>
                <a:gridCol w="664136">
                  <a:extLst>
                    <a:ext uri="{9D8B030D-6E8A-4147-A177-3AD203B41FA5}">
                      <a16:colId xmlns:a16="http://schemas.microsoft.com/office/drawing/2014/main" val="2707311469"/>
                    </a:ext>
                  </a:extLst>
                </a:gridCol>
              </a:tblGrid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EP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Estado Siguiente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br>
                        <a:rPr lang="es-MX" dirty="0"/>
                      </a:br>
                      <a:endParaRPr lang="es-MX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5045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/>
                        <a:t>Rst</a:t>
                      </a:r>
                      <a:endParaRPr lang="es-MX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13546725"/>
                  </a:ext>
                </a:extLst>
              </a:tr>
              <a:tr h="32683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Salidas </a:t>
                      </a:r>
                      <a:br>
                        <a:rPr lang="es-MX" sz="1800" b="1" dirty="0"/>
                      </a:br>
                      <a:r>
                        <a:rPr lang="es-MX" sz="1800" b="1" dirty="0"/>
                        <a:t>Registradas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10154430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P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1242413"/>
                  </a:ext>
                </a:extLst>
              </a:tr>
              <a:tr h="419878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9542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11514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E2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93648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E3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17316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E1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92159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E4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E5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99351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E6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38990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E6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E4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E7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96523"/>
                  </a:ext>
                </a:extLst>
              </a:tr>
              <a:tr h="473805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E0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39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3146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C0E8C-D4DE-4B3B-965D-82CF043F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541" y="547687"/>
            <a:ext cx="5220137" cy="404035"/>
          </a:xfrm>
          <a:solidFill>
            <a:schemeClr val="bg1"/>
          </a:solidFill>
        </p:spPr>
        <p:txBody>
          <a:bodyPr/>
          <a:lstStyle/>
          <a:p>
            <a:r>
              <a:rPr lang="es-MX" sz="2000" dirty="0"/>
              <a:t>Código ABEL-HDL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22135E2A-6E44-4C4A-B3BD-7E3BB62AC340}"/>
              </a:ext>
            </a:extLst>
          </p:cNvPr>
          <p:cNvSpPr txBox="1">
            <a:spLocks/>
          </p:cNvSpPr>
          <p:nvPr/>
        </p:nvSpPr>
        <p:spPr bwMode="auto">
          <a:xfrm>
            <a:off x="174171" y="1227542"/>
            <a:ext cx="3017505" cy="251094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b="1" kern="0" dirty="0" err="1"/>
              <a:t>State_diagram</a:t>
            </a:r>
            <a:r>
              <a:rPr lang="en-US" sz="1400" b="1" kern="0" dirty="0"/>
              <a:t> L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State E0: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!S </a:t>
            </a:r>
            <a:r>
              <a:rPr lang="en-US" sz="1400" b="1" kern="0" dirty="0"/>
              <a:t>then E1;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&amp;S then E4;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&amp;P then E0;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 err="1"/>
              <a:t>&amp;LT</a:t>
            </a:r>
            <a:r>
              <a:rPr lang="en-US" sz="1400" b="1" kern="0" dirty="0"/>
              <a:t> then E7;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 </a:t>
            </a:r>
            <a:r>
              <a:rPr lang="en-US" sz="1400" b="1" kern="0" dirty="0" err="1"/>
              <a:t>Rst</a:t>
            </a:r>
            <a:r>
              <a:rPr lang="en-US" sz="1400" b="1" kern="0" dirty="0"/>
              <a:t> then E0;</a:t>
            </a:r>
            <a:endParaRPr lang="es-MX" sz="1400" b="1" kern="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93B6906-C05E-490B-ADDE-3C298F066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954605"/>
              </p:ext>
            </p:extLst>
          </p:nvPr>
        </p:nvGraphicFramePr>
        <p:xfrm>
          <a:off x="3795708" y="1232335"/>
          <a:ext cx="3903901" cy="295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11">
                  <a:extLst>
                    <a:ext uri="{9D8B030D-6E8A-4147-A177-3AD203B41FA5}">
                      <a16:colId xmlns:a16="http://schemas.microsoft.com/office/drawing/2014/main" val="2531518937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374867455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428636232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971743363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657042674"/>
                    </a:ext>
                  </a:extLst>
                </a:gridCol>
                <a:gridCol w="604202">
                  <a:extLst>
                    <a:ext uri="{9D8B030D-6E8A-4147-A177-3AD203B41FA5}">
                      <a16:colId xmlns:a16="http://schemas.microsoft.com/office/drawing/2014/main" val="1552333652"/>
                    </a:ext>
                  </a:extLst>
                </a:gridCol>
              </a:tblGrid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u="none" strike="noStrike" dirty="0">
                          <a:effectLst/>
                        </a:rPr>
                        <a:t>EP</a:t>
                      </a: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>
                          <a:effectLst/>
                        </a:rPr>
                        <a:t>Estado Siguiente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336074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 err="1">
                          <a:effectLst/>
                        </a:rPr>
                        <a:t>Rst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5550363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LT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8717845"/>
                  </a:ext>
                </a:extLst>
              </a:tr>
              <a:tr h="45877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P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2661473"/>
                  </a:ext>
                </a:extLst>
              </a:tr>
              <a:tr h="4985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S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293740"/>
                  </a:ext>
                </a:extLst>
              </a:tr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E0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E0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E7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E0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E4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83297"/>
                  </a:ext>
                </a:extLst>
              </a:tr>
            </a:tbl>
          </a:graphicData>
        </a:graphic>
      </p:graphicFrame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7DA0BBFF-7F16-4D71-88A3-5087F3A552FE}"/>
              </a:ext>
            </a:extLst>
          </p:cNvPr>
          <p:cNvSpPr txBox="1">
            <a:spLocks/>
          </p:cNvSpPr>
          <p:nvPr/>
        </p:nvSpPr>
        <p:spPr bwMode="auto">
          <a:xfrm>
            <a:off x="174171" y="4756584"/>
            <a:ext cx="8795657" cy="12577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/>
              <a:t>State E0:</a:t>
            </a:r>
          </a:p>
          <a:p>
            <a:pPr marL="0" indent="0">
              <a:buFontTx/>
              <a:buNone/>
            </a:pPr>
            <a:r>
              <a:rPr lang="en-US" sz="1800" b="1" i="1" kern="0" dirty="0"/>
              <a:t>IF</a:t>
            </a:r>
            <a:r>
              <a:rPr lang="en-US" sz="1800" b="1" kern="0" dirty="0"/>
              <a:t> </a:t>
            </a:r>
            <a:r>
              <a:rPr lang="en-US" sz="1800" b="1" kern="0" dirty="0" err="1">
                <a:solidFill>
                  <a:schemeClr val="tx1"/>
                </a:solidFill>
              </a:rPr>
              <a:t>Rst</a:t>
            </a:r>
            <a:r>
              <a:rPr lang="en-US" sz="1800" b="1" kern="0" dirty="0">
                <a:solidFill>
                  <a:srgbClr val="C00000"/>
                </a:solidFill>
              </a:rPr>
              <a:t> </a:t>
            </a:r>
            <a:r>
              <a:rPr lang="en-US" sz="1800" b="1" kern="0" dirty="0">
                <a:solidFill>
                  <a:schemeClr val="tx1"/>
                </a:solidFill>
              </a:rPr>
              <a:t>then E0 </a:t>
            </a:r>
            <a:r>
              <a:rPr lang="en-US" sz="1800" b="1" i="1" kern="0" dirty="0">
                <a:solidFill>
                  <a:srgbClr val="C00000"/>
                </a:solidFill>
              </a:rPr>
              <a:t>else if </a:t>
            </a:r>
            <a:r>
              <a:rPr lang="en-US" sz="1800" b="1" kern="0" dirty="0">
                <a:solidFill>
                  <a:schemeClr val="tx1"/>
                </a:solidFill>
              </a:rPr>
              <a:t>LT</a:t>
            </a:r>
            <a:r>
              <a:rPr lang="en-US" sz="1800" b="1" kern="0" dirty="0">
                <a:solidFill>
                  <a:srgbClr val="C00000"/>
                </a:solidFill>
              </a:rPr>
              <a:t> </a:t>
            </a:r>
            <a:r>
              <a:rPr lang="en-US" sz="1800" b="1" kern="0" dirty="0">
                <a:solidFill>
                  <a:schemeClr val="tx1"/>
                </a:solidFill>
              </a:rPr>
              <a:t>then E7 </a:t>
            </a:r>
            <a:r>
              <a:rPr lang="en-US" sz="1800" b="1" i="1" kern="0" dirty="0">
                <a:solidFill>
                  <a:srgbClr val="C00000"/>
                </a:solidFill>
              </a:rPr>
              <a:t>ese if </a:t>
            </a:r>
            <a:r>
              <a:rPr lang="en-US" sz="1800" b="1" kern="0" dirty="0">
                <a:solidFill>
                  <a:schemeClr val="tx1"/>
                </a:solidFill>
              </a:rPr>
              <a:t>P then E0 </a:t>
            </a:r>
            <a:r>
              <a:rPr lang="en-US" sz="1800" b="1" i="1" kern="0" dirty="0">
                <a:solidFill>
                  <a:srgbClr val="C00000"/>
                </a:solidFill>
              </a:rPr>
              <a:t>else if </a:t>
            </a:r>
            <a:r>
              <a:rPr lang="en-US" sz="1800" b="1" kern="0" dirty="0">
                <a:solidFill>
                  <a:schemeClr val="tx1"/>
                </a:solidFill>
              </a:rPr>
              <a:t>S then E4 </a:t>
            </a:r>
            <a:r>
              <a:rPr lang="en-US" sz="1800" b="1" i="1" kern="0" dirty="0">
                <a:solidFill>
                  <a:srgbClr val="C00000"/>
                </a:solidFill>
              </a:rPr>
              <a:t>else</a:t>
            </a:r>
            <a:r>
              <a:rPr lang="en-US" sz="1800" b="1" kern="0" dirty="0">
                <a:solidFill>
                  <a:srgbClr val="C00000"/>
                </a:solidFill>
              </a:rPr>
              <a:t> </a:t>
            </a:r>
            <a:r>
              <a:rPr lang="en-US" sz="1800" b="1" kern="0" dirty="0">
                <a:solidFill>
                  <a:schemeClr val="tx1"/>
                </a:solidFill>
              </a:rPr>
              <a:t>E1</a:t>
            </a:r>
            <a:r>
              <a:rPr lang="en-US" sz="1800" b="1" kern="0" dirty="0">
                <a:solidFill>
                  <a:srgbClr val="C00000"/>
                </a:solidFill>
              </a:rPr>
              <a:t>;</a:t>
            </a:r>
            <a:endParaRPr lang="en-US" sz="1800" b="1" kern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AEB28F-BD9A-4B4B-9B77-95F7B01844F5}"/>
              </a:ext>
            </a:extLst>
          </p:cNvPr>
          <p:cNvSpPr txBox="1"/>
          <p:nvPr/>
        </p:nvSpPr>
        <p:spPr>
          <a:xfrm>
            <a:off x="825476" y="4014306"/>
            <a:ext cx="17331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2400" b="1" dirty="0"/>
              <a:t>E0=[0,0,0];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599103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C0E8C-D4DE-4B3B-965D-82CF043F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541" y="547687"/>
            <a:ext cx="5220137" cy="404035"/>
          </a:xfrm>
          <a:solidFill>
            <a:schemeClr val="bg1"/>
          </a:solidFill>
        </p:spPr>
        <p:txBody>
          <a:bodyPr/>
          <a:lstStyle/>
          <a:p>
            <a:r>
              <a:rPr lang="es-MX" sz="2000" dirty="0"/>
              <a:t>Código ABEL-HDL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22135E2A-6E44-4C4A-B3BD-7E3BB62AC340}"/>
              </a:ext>
            </a:extLst>
          </p:cNvPr>
          <p:cNvSpPr txBox="1">
            <a:spLocks/>
          </p:cNvSpPr>
          <p:nvPr/>
        </p:nvSpPr>
        <p:spPr bwMode="auto">
          <a:xfrm>
            <a:off x="640453" y="1600507"/>
            <a:ext cx="2947836" cy="21073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b="1" kern="0" dirty="0"/>
              <a:t>State E1: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!S </a:t>
            </a:r>
            <a:r>
              <a:rPr lang="en-US" sz="1400" b="1" kern="0" dirty="0"/>
              <a:t>then E2;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&amp;S then E2;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&amp;P then E1;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 err="1"/>
              <a:t>&amp;LT</a:t>
            </a:r>
            <a:r>
              <a:rPr lang="en-US" sz="1400" b="1" kern="0" dirty="0"/>
              <a:t> then E7;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 </a:t>
            </a:r>
            <a:r>
              <a:rPr lang="en-US" sz="1400" b="1" kern="0" dirty="0" err="1"/>
              <a:t>Rst</a:t>
            </a:r>
            <a:r>
              <a:rPr lang="en-US" sz="1400" b="1" kern="0" dirty="0"/>
              <a:t> then E0;</a:t>
            </a:r>
            <a:endParaRPr lang="es-MX" sz="1400" b="1" kern="0" dirty="0"/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35E3C5F2-057D-4244-9FB5-6C0ABED6E5ED}"/>
              </a:ext>
            </a:extLst>
          </p:cNvPr>
          <p:cNvSpPr txBox="1">
            <a:spLocks/>
          </p:cNvSpPr>
          <p:nvPr/>
        </p:nvSpPr>
        <p:spPr bwMode="auto">
          <a:xfrm>
            <a:off x="654665" y="4782405"/>
            <a:ext cx="7848882" cy="12577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/>
              <a:t>State E1:</a:t>
            </a:r>
          </a:p>
          <a:p>
            <a:pPr marL="0" indent="0">
              <a:buFontTx/>
              <a:buNone/>
            </a:pPr>
            <a:r>
              <a:rPr lang="en-US" sz="2000" b="1" kern="0" dirty="0"/>
              <a:t>IF </a:t>
            </a:r>
            <a:r>
              <a:rPr lang="en-US" sz="2000" b="1" kern="0" dirty="0" err="1">
                <a:solidFill>
                  <a:srgbClr val="C00000"/>
                </a:solidFill>
              </a:rPr>
              <a:t>Rst</a:t>
            </a:r>
            <a:r>
              <a:rPr lang="en-US" sz="2000" b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chemeClr val="tx1"/>
                </a:solidFill>
              </a:rPr>
              <a:t>then E0 </a:t>
            </a:r>
            <a:r>
              <a:rPr lang="en-US" sz="2000" b="1" kern="0" dirty="0">
                <a:solidFill>
                  <a:srgbClr val="C00000"/>
                </a:solidFill>
              </a:rPr>
              <a:t>else if </a:t>
            </a:r>
            <a:r>
              <a:rPr lang="en-US" sz="2000" b="1" kern="0" dirty="0">
                <a:solidFill>
                  <a:schemeClr val="tx1"/>
                </a:solidFill>
              </a:rPr>
              <a:t>LT</a:t>
            </a:r>
            <a:r>
              <a:rPr lang="en-US" sz="2000" b="1" kern="0" dirty="0">
                <a:solidFill>
                  <a:srgbClr val="C00000"/>
                </a:solidFill>
              </a:rPr>
              <a:t> then E7 ese if </a:t>
            </a:r>
            <a:r>
              <a:rPr lang="en-US" sz="2000" b="1" kern="0" dirty="0">
                <a:solidFill>
                  <a:schemeClr val="tx1"/>
                </a:solidFill>
              </a:rPr>
              <a:t>P</a:t>
            </a:r>
            <a:r>
              <a:rPr lang="en-US" sz="2000" b="1" kern="0" dirty="0">
                <a:solidFill>
                  <a:srgbClr val="C00000"/>
                </a:solidFill>
              </a:rPr>
              <a:t> then E1 else E2</a:t>
            </a:r>
            <a:r>
              <a:rPr lang="en-US" sz="2000" b="1" kern="0" dirty="0"/>
              <a:t>;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8C32D70-7A5F-47D1-BF05-7DC2EC50F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842948"/>
              </p:ext>
            </p:extLst>
          </p:nvPr>
        </p:nvGraphicFramePr>
        <p:xfrm>
          <a:off x="4599646" y="1396642"/>
          <a:ext cx="3903901" cy="295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11">
                  <a:extLst>
                    <a:ext uri="{9D8B030D-6E8A-4147-A177-3AD203B41FA5}">
                      <a16:colId xmlns:a16="http://schemas.microsoft.com/office/drawing/2014/main" val="2531518937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374867455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428636232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971743363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657042674"/>
                    </a:ext>
                  </a:extLst>
                </a:gridCol>
                <a:gridCol w="604202">
                  <a:extLst>
                    <a:ext uri="{9D8B030D-6E8A-4147-A177-3AD203B41FA5}">
                      <a16:colId xmlns:a16="http://schemas.microsoft.com/office/drawing/2014/main" val="1552333652"/>
                    </a:ext>
                  </a:extLst>
                </a:gridCol>
              </a:tblGrid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u="none" strike="noStrike" dirty="0">
                          <a:effectLst/>
                        </a:rPr>
                        <a:t>EP</a:t>
                      </a: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>
                          <a:effectLst/>
                        </a:rPr>
                        <a:t>Estado Siguiente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336074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 err="1">
                          <a:effectLst/>
                        </a:rPr>
                        <a:t>Rst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5550363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LT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8717845"/>
                  </a:ext>
                </a:extLst>
              </a:tr>
              <a:tr h="45877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P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2661473"/>
                  </a:ext>
                </a:extLst>
              </a:tr>
              <a:tr h="4985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S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293740"/>
                  </a:ext>
                </a:extLst>
              </a:tr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E1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E0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E7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E2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E2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8329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7357C90-7229-4322-858A-289DDD4DF6DC}"/>
              </a:ext>
            </a:extLst>
          </p:cNvPr>
          <p:cNvSpPr txBox="1"/>
          <p:nvPr/>
        </p:nvSpPr>
        <p:spPr>
          <a:xfrm>
            <a:off x="825476" y="4014306"/>
            <a:ext cx="17331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2400" b="1" dirty="0"/>
              <a:t>E1=[0,0,1];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4735886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C0E8C-D4DE-4B3B-965D-82CF043F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541" y="547687"/>
            <a:ext cx="5220137" cy="404035"/>
          </a:xfrm>
          <a:solidFill>
            <a:schemeClr val="bg1"/>
          </a:solidFill>
        </p:spPr>
        <p:txBody>
          <a:bodyPr/>
          <a:lstStyle/>
          <a:p>
            <a:r>
              <a:rPr lang="es-MX" sz="2000" dirty="0"/>
              <a:t>Código ABEL-HDL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22135E2A-6E44-4C4A-B3BD-7E3BB62AC340}"/>
              </a:ext>
            </a:extLst>
          </p:cNvPr>
          <p:cNvSpPr txBox="1">
            <a:spLocks/>
          </p:cNvSpPr>
          <p:nvPr/>
        </p:nvSpPr>
        <p:spPr bwMode="auto">
          <a:xfrm>
            <a:off x="378838" y="1252164"/>
            <a:ext cx="2651745" cy="217683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b="1" kern="0" dirty="0"/>
              <a:t>State E2: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!S </a:t>
            </a:r>
            <a:r>
              <a:rPr lang="en-US" sz="1400" b="1" kern="0" dirty="0"/>
              <a:t>then E3;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&amp;S then E3;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&amp;P then E2;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 err="1"/>
              <a:t>&amp;LT</a:t>
            </a:r>
            <a:r>
              <a:rPr lang="en-US" sz="1400" b="1" kern="0" dirty="0"/>
              <a:t> then E7;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 </a:t>
            </a:r>
            <a:r>
              <a:rPr lang="en-US" sz="1400" b="1" kern="0" dirty="0" err="1"/>
              <a:t>Rst</a:t>
            </a:r>
            <a:r>
              <a:rPr lang="en-US" sz="1400" b="1" kern="0" dirty="0"/>
              <a:t> then E0;</a:t>
            </a:r>
            <a:endParaRPr lang="es-MX" sz="1400" b="1" kern="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B91E8F0-636C-44B4-94A9-FF260FF5E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694000"/>
              </p:ext>
            </p:extLst>
          </p:nvPr>
        </p:nvGraphicFramePr>
        <p:xfrm>
          <a:off x="4730274" y="1252164"/>
          <a:ext cx="3903901" cy="295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11">
                  <a:extLst>
                    <a:ext uri="{9D8B030D-6E8A-4147-A177-3AD203B41FA5}">
                      <a16:colId xmlns:a16="http://schemas.microsoft.com/office/drawing/2014/main" val="2531518937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374867455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428636232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971743363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657042674"/>
                    </a:ext>
                  </a:extLst>
                </a:gridCol>
                <a:gridCol w="604202">
                  <a:extLst>
                    <a:ext uri="{9D8B030D-6E8A-4147-A177-3AD203B41FA5}">
                      <a16:colId xmlns:a16="http://schemas.microsoft.com/office/drawing/2014/main" val="1552333652"/>
                    </a:ext>
                  </a:extLst>
                </a:gridCol>
              </a:tblGrid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u="none" strike="noStrike" dirty="0">
                          <a:effectLst/>
                        </a:rPr>
                        <a:t>EP</a:t>
                      </a: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>
                          <a:effectLst/>
                        </a:rPr>
                        <a:t>Estado Siguiente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336074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 err="1">
                          <a:effectLst/>
                        </a:rPr>
                        <a:t>Rst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5550363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LT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8717845"/>
                  </a:ext>
                </a:extLst>
              </a:tr>
              <a:tr h="45877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P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2661473"/>
                  </a:ext>
                </a:extLst>
              </a:tr>
              <a:tr h="4985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S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293740"/>
                  </a:ext>
                </a:extLst>
              </a:tr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E2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E0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E7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E2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E3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E3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83297"/>
                  </a:ext>
                </a:extLst>
              </a:tr>
            </a:tbl>
          </a:graphicData>
        </a:graphic>
      </p:graphicFrame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0DFFB467-761F-4B54-95D8-2DC0FCD73688}"/>
              </a:ext>
            </a:extLst>
          </p:cNvPr>
          <p:cNvSpPr txBox="1">
            <a:spLocks/>
          </p:cNvSpPr>
          <p:nvPr/>
        </p:nvSpPr>
        <p:spPr bwMode="auto">
          <a:xfrm>
            <a:off x="471785" y="4677903"/>
            <a:ext cx="8419666" cy="14355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/>
              <a:t>State E2:</a:t>
            </a:r>
          </a:p>
          <a:p>
            <a:pPr marL="0" indent="0">
              <a:buFontTx/>
              <a:buNone/>
            </a:pPr>
            <a:r>
              <a:rPr lang="en-US" sz="2000" b="1" kern="0" dirty="0"/>
              <a:t>IF </a:t>
            </a:r>
            <a:r>
              <a:rPr lang="en-US" sz="2000" b="1" kern="0" dirty="0" err="1">
                <a:solidFill>
                  <a:srgbClr val="C00000"/>
                </a:solidFill>
              </a:rPr>
              <a:t>Rst</a:t>
            </a:r>
            <a:r>
              <a:rPr lang="en-US" sz="2000" b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chemeClr val="tx1"/>
                </a:solidFill>
              </a:rPr>
              <a:t>then E0 </a:t>
            </a:r>
            <a:r>
              <a:rPr lang="en-US" sz="2000" b="1" kern="0" dirty="0">
                <a:solidFill>
                  <a:srgbClr val="C00000"/>
                </a:solidFill>
              </a:rPr>
              <a:t>else if </a:t>
            </a:r>
            <a:r>
              <a:rPr lang="en-US" sz="2000" b="1" kern="0" dirty="0">
                <a:solidFill>
                  <a:schemeClr val="tx1"/>
                </a:solidFill>
              </a:rPr>
              <a:t>LT</a:t>
            </a:r>
            <a:r>
              <a:rPr lang="en-US" sz="2000" b="1" kern="0" dirty="0">
                <a:solidFill>
                  <a:srgbClr val="C00000"/>
                </a:solidFill>
              </a:rPr>
              <a:t> then E7 ese if </a:t>
            </a:r>
            <a:r>
              <a:rPr lang="en-US" sz="2000" b="1" kern="0" dirty="0">
                <a:solidFill>
                  <a:schemeClr val="tx1"/>
                </a:solidFill>
              </a:rPr>
              <a:t>P</a:t>
            </a:r>
            <a:r>
              <a:rPr lang="en-US" sz="2000" b="1" kern="0" dirty="0">
                <a:solidFill>
                  <a:srgbClr val="C00000"/>
                </a:solidFill>
              </a:rPr>
              <a:t> then E2 else E3</a:t>
            </a:r>
            <a:r>
              <a:rPr lang="en-US" sz="2000" b="1" kern="0" dirty="0"/>
              <a:t>;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611B77-EC2C-4B7B-9A2A-761996193A78}"/>
              </a:ext>
            </a:extLst>
          </p:cNvPr>
          <p:cNvSpPr txBox="1"/>
          <p:nvPr/>
        </p:nvSpPr>
        <p:spPr>
          <a:xfrm>
            <a:off x="825476" y="4014306"/>
            <a:ext cx="17331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2400" b="1" dirty="0"/>
              <a:t>E2=[0,1,0];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046579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C0E8C-D4DE-4B3B-965D-82CF043F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541" y="547687"/>
            <a:ext cx="5220137" cy="404035"/>
          </a:xfrm>
          <a:solidFill>
            <a:schemeClr val="bg1"/>
          </a:solidFill>
        </p:spPr>
        <p:txBody>
          <a:bodyPr/>
          <a:lstStyle/>
          <a:p>
            <a:r>
              <a:rPr lang="es-MX" sz="2000" dirty="0"/>
              <a:t>Código ABEL-HDL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22135E2A-6E44-4C4A-B3BD-7E3BB62AC340}"/>
              </a:ext>
            </a:extLst>
          </p:cNvPr>
          <p:cNvSpPr txBox="1">
            <a:spLocks/>
          </p:cNvSpPr>
          <p:nvPr/>
        </p:nvSpPr>
        <p:spPr bwMode="auto">
          <a:xfrm>
            <a:off x="378839" y="1252165"/>
            <a:ext cx="2669162" cy="217683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b="1" kern="0" dirty="0"/>
              <a:t>State E3: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!S </a:t>
            </a:r>
            <a:r>
              <a:rPr lang="en-US" sz="1400" b="1" kern="0" dirty="0"/>
              <a:t>then E1;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&amp;S then E7;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&amp;P then E3;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 err="1"/>
              <a:t>&amp;LT</a:t>
            </a:r>
            <a:r>
              <a:rPr lang="en-US" sz="1400" b="1" kern="0" dirty="0"/>
              <a:t> then E7;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 </a:t>
            </a:r>
            <a:r>
              <a:rPr lang="en-US" sz="1400" b="1" kern="0" dirty="0" err="1"/>
              <a:t>Rst</a:t>
            </a:r>
            <a:r>
              <a:rPr lang="en-US" sz="1400" b="1" kern="0" dirty="0"/>
              <a:t> then E0;</a:t>
            </a:r>
            <a:endParaRPr lang="es-MX" sz="1400" b="1" kern="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B0DB002-1E83-43DB-ADC7-48A2CA5AB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708426"/>
              </p:ext>
            </p:extLst>
          </p:nvPr>
        </p:nvGraphicFramePr>
        <p:xfrm>
          <a:off x="4730274" y="1252164"/>
          <a:ext cx="3903901" cy="295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11">
                  <a:extLst>
                    <a:ext uri="{9D8B030D-6E8A-4147-A177-3AD203B41FA5}">
                      <a16:colId xmlns:a16="http://schemas.microsoft.com/office/drawing/2014/main" val="2531518937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374867455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428636232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971743363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657042674"/>
                    </a:ext>
                  </a:extLst>
                </a:gridCol>
                <a:gridCol w="604202">
                  <a:extLst>
                    <a:ext uri="{9D8B030D-6E8A-4147-A177-3AD203B41FA5}">
                      <a16:colId xmlns:a16="http://schemas.microsoft.com/office/drawing/2014/main" val="1552333652"/>
                    </a:ext>
                  </a:extLst>
                </a:gridCol>
              </a:tblGrid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u="none" strike="noStrike" dirty="0">
                          <a:effectLst/>
                        </a:rPr>
                        <a:t>EP</a:t>
                      </a: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>
                          <a:effectLst/>
                        </a:rPr>
                        <a:t>Estado Siguiente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336074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 err="1">
                          <a:effectLst/>
                        </a:rPr>
                        <a:t>Rst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5550363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LT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8717845"/>
                  </a:ext>
                </a:extLst>
              </a:tr>
              <a:tr h="45877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P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2661473"/>
                  </a:ext>
                </a:extLst>
              </a:tr>
              <a:tr h="4985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S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293740"/>
                  </a:ext>
                </a:extLst>
              </a:tr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E3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E0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E7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E3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E7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83297"/>
                  </a:ext>
                </a:extLst>
              </a:tr>
            </a:tbl>
          </a:graphicData>
        </a:graphic>
      </p:graphicFrame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50DE1D6E-DA9F-4800-93E5-93DBAA61D1DA}"/>
              </a:ext>
            </a:extLst>
          </p:cNvPr>
          <p:cNvSpPr txBox="1">
            <a:spLocks/>
          </p:cNvSpPr>
          <p:nvPr/>
        </p:nvSpPr>
        <p:spPr bwMode="auto">
          <a:xfrm>
            <a:off x="174171" y="4706984"/>
            <a:ext cx="8795657" cy="12577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/>
              <a:t>State E3:</a:t>
            </a:r>
          </a:p>
          <a:p>
            <a:pPr marL="0" indent="0">
              <a:buFontTx/>
              <a:buNone/>
            </a:pPr>
            <a:r>
              <a:rPr lang="en-US" sz="1800" b="1" i="1" kern="0" dirty="0"/>
              <a:t>IF</a:t>
            </a:r>
            <a:r>
              <a:rPr lang="en-US" sz="1800" b="1" kern="0" dirty="0"/>
              <a:t> </a:t>
            </a:r>
            <a:r>
              <a:rPr lang="en-US" sz="1800" b="1" kern="0" dirty="0" err="1">
                <a:solidFill>
                  <a:schemeClr val="tx1"/>
                </a:solidFill>
              </a:rPr>
              <a:t>Rst</a:t>
            </a:r>
            <a:r>
              <a:rPr lang="en-US" sz="1800" b="1" kern="0" dirty="0">
                <a:solidFill>
                  <a:srgbClr val="C00000"/>
                </a:solidFill>
              </a:rPr>
              <a:t> </a:t>
            </a:r>
            <a:r>
              <a:rPr lang="en-US" sz="1800" b="1" kern="0" dirty="0">
                <a:solidFill>
                  <a:schemeClr val="tx1"/>
                </a:solidFill>
              </a:rPr>
              <a:t>then E0 </a:t>
            </a:r>
            <a:r>
              <a:rPr lang="en-US" sz="1800" b="1" i="1" kern="0" dirty="0">
                <a:solidFill>
                  <a:srgbClr val="C00000"/>
                </a:solidFill>
              </a:rPr>
              <a:t>else if </a:t>
            </a:r>
            <a:r>
              <a:rPr lang="en-US" sz="1800" b="1" kern="0" dirty="0">
                <a:solidFill>
                  <a:schemeClr val="tx1"/>
                </a:solidFill>
              </a:rPr>
              <a:t>LT</a:t>
            </a:r>
            <a:r>
              <a:rPr lang="en-US" sz="1800" b="1" kern="0" dirty="0">
                <a:solidFill>
                  <a:srgbClr val="C00000"/>
                </a:solidFill>
              </a:rPr>
              <a:t> </a:t>
            </a:r>
            <a:r>
              <a:rPr lang="en-US" sz="1800" b="1" kern="0" dirty="0">
                <a:solidFill>
                  <a:schemeClr val="tx1"/>
                </a:solidFill>
              </a:rPr>
              <a:t>then E7 </a:t>
            </a:r>
            <a:r>
              <a:rPr lang="en-US" sz="1800" b="1" i="1" kern="0" dirty="0">
                <a:solidFill>
                  <a:srgbClr val="C00000"/>
                </a:solidFill>
              </a:rPr>
              <a:t>ese if </a:t>
            </a:r>
            <a:r>
              <a:rPr lang="en-US" sz="1800" b="1" kern="0" dirty="0">
                <a:solidFill>
                  <a:schemeClr val="tx1"/>
                </a:solidFill>
              </a:rPr>
              <a:t>P then E3 </a:t>
            </a:r>
            <a:r>
              <a:rPr lang="en-US" sz="1800" b="1" i="1" kern="0" dirty="0">
                <a:solidFill>
                  <a:srgbClr val="C00000"/>
                </a:solidFill>
              </a:rPr>
              <a:t>else if </a:t>
            </a:r>
            <a:r>
              <a:rPr lang="en-US" sz="1800" b="1" kern="0" dirty="0">
                <a:solidFill>
                  <a:schemeClr val="tx1"/>
                </a:solidFill>
              </a:rPr>
              <a:t>S then E7 </a:t>
            </a:r>
            <a:r>
              <a:rPr lang="en-US" sz="1800" b="1" i="1" kern="0" dirty="0">
                <a:solidFill>
                  <a:srgbClr val="C00000"/>
                </a:solidFill>
              </a:rPr>
              <a:t>else</a:t>
            </a:r>
            <a:r>
              <a:rPr lang="en-US" sz="1800" b="1" kern="0" dirty="0">
                <a:solidFill>
                  <a:srgbClr val="C00000"/>
                </a:solidFill>
              </a:rPr>
              <a:t> </a:t>
            </a:r>
            <a:r>
              <a:rPr lang="en-US" sz="1800" b="1" kern="0" dirty="0">
                <a:solidFill>
                  <a:schemeClr val="tx1"/>
                </a:solidFill>
              </a:rPr>
              <a:t>E1</a:t>
            </a:r>
            <a:r>
              <a:rPr lang="en-US" sz="1800" b="1" kern="0" dirty="0">
                <a:solidFill>
                  <a:srgbClr val="C00000"/>
                </a:solidFill>
              </a:rPr>
              <a:t>;</a:t>
            </a:r>
            <a:endParaRPr lang="en-US" sz="1800" b="1" kern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A3C971-19FD-420B-9AE5-A7E246C461CA}"/>
              </a:ext>
            </a:extLst>
          </p:cNvPr>
          <p:cNvSpPr txBox="1"/>
          <p:nvPr/>
        </p:nvSpPr>
        <p:spPr>
          <a:xfrm>
            <a:off x="825476" y="4014306"/>
            <a:ext cx="17331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2400" b="1" dirty="0"/>
              <a:t>E3=[1,0,0];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9919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C0E8C-D4DE-4B3B-965D-82CF043F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541" y="547687"/>
            <a:ext cx="5220137" cy="404035"/>
          </a:xfrm>
          <a:solidFill>
            <a:schemeClr val="bg1"/>
          </a:solidFill>
        </p:spPr>
        <p:txBody>
          <a:bodyPr/>
          <a:lstStyle/>
          <a:p>
            <a:r>
              <a:rPr lang="es-MX" sz="2000" dirty="0"/>
              <a:t>Código ABEL-HDL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22135E2A-6E44-4C4A-B3BD-7E3BB62AC340}"/>
              </a:ext>
            </a:extLst>
          </p:cNvPr>
          <p:cNvSpPr txBox="1">
            <a:spLocks/>
          </p:cNvSpPr>
          <p:nvPr/>
        </p:nvSpPr>
        <p:spPr bwMode="auto">
          <a:xfrm>
            <a:off x="378839" y="1252165"/>
            <a:ext cx="2669162" cy="21768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b="1" kern="0" dirty="0"/>
              <a:t>State E4: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!S </a:t>
            </a:r>
            <a:r>
              <a:rPr lang="en-US" sz="1400" b="1" kern="0" dirty="0"/>
              <a:t>then E5;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&amp;S then E5;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&amp;P then E4;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 err="1"/>
              <a:t>&amp;LT</a:t>
            </a:r>
            <a:r>
              <a:rPr lang="en-US" sz="1400" b="1" kern="0" dirty="0"/>
              <a:t> then E7;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 </a:t>
            </a:r>
            <a:r>
              <a:rPr lang="en-US" sz="1400" b="1" kern="0" dirty="0" err="1"/>
              <a:t>Rst</a:t>
            </a:r>
            <a:r>
              <a:rPr lang="en-US" sz="1400" b="1" kern="0" dirty="0"/>
              <a:t> then E0;</a:t>
            </a:r>
            <a:endParaRPr lang="es-MX" sz="1400" b="1" kern="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B0DB002-1E83-43DB-ADC7-48A2CA5AB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355111"/>
              </p:ext>
            </p:extLst>
          </p:nvPr>
        </p:nvGraphicFramePr>
        <p:xfrm>
          <a:off x="4730274" y="1252164"/>
          <a:ext cx="3903901" cy="295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11">
                  <a:extLst>
                    <a:ext uri="{9D8B030D-6E8A-4147-A177-3AD203B41FA5}">
                      <a16:colId xmlns:a16="http://schemas.microsoft.com/office/drawing/2014/main" val="2531518937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374867455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428636232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971743363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657042674"/>
                    </a:ext>
                  </a:extLst>
                </a:gridCol>
                <a:gridCol w="604202">
                  <a:extLst>
                    <a:ext uri="{9D8B030D-6E8A-4147-A177-3AD203B41FA5}">
                      <a16:colId xmlns:a16="http://schemas.microsoft.com/office/drawing/2014/main" val="1552333652"/>
                    </a:ext>
                  </a:extLst>
                </a:gridCol>
              </a:tblGrid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u="none" strike="noStrike" dirty="0">
                          <a:effectLst/>
                        </a:rPr>
                        <a:t>EP</a:t>
                      </a: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>
                          <a:effectLst/>
                        </a:rPr>
                        <a:t>Estado Siguiente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336074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 err="1">
                          <a:effectLst/>
                        </a:rPr>
                        <a:t>Rst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5550363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LT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8717845"/>
                  </a:ext>
                </a:extLst>
              </a:tr>
              <a:tr h="45877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P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2661473"/>
                  </a:ext>
                </a:extLst>
              </a:tr>
              <a:tr h="4985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S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293740"/>
                  </a:ext>
                </a:extLst>
              </a:tr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E4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E0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E7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E4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E5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E5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83297"/>
                  </a:ext>
                </a:extLst>
              </a:tr>
            </a:tbl>
          </a:graphicData>
        </a:graphic>
      </p:graphicFrame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50DE1D6E-DA9F-4800-93E5-93DBAA61D1DA}"/>
              </a:ext>
            </a:extLst>
          </p:cNvPr>
          <p:cNvSpPr txBox="1">
            <a:spLocks/>
          </p:cNvSpPr>
          <p:nvPr/>
        </p:nvSpPr>
        <p:spPr bwMode="auto">
          <a:xfrm>
            <a:off x="174171" y="4706984"/>
            <a:ext cx="8795657" cy="12577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/>
              <a:t>State E4:</a:t>
            </a:r>
          </a:p>
          <a:p>
            <a:pPr marL="0" indent="0">
              <a:buFontTx/>
              <a:buNone/>
            </a:pPr>
            <a:r>
              <a:rPr lang="en-US" sz="2000" b="1" i="1" kern="0" dirty="0"/>
              <a:t>IF</a:t>
            </a:r>
            <a:r>
              <a:rPr lang="en-US" sz="2000" b="1" kern="0" dirty="0"/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Rst</a:t>
            </a:r>
            <a:r>
              <a:rPr lang="en-US" sz="2000" b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chemeClr val="tx1"/>
                </a:solidFill>
              </a:rPr>
              <a:t>then E0 </a:t>
            </a:r>
            <a:r>
              <a:rPr lang="en-US" sz="2000" b="1" i="1" kern="0" dirty="0">
                <a:solidFill>
                  <a:srgbClr val="C00000"/>
                </a:solidFill>
              </a:rPr>
              <a:t>else if </a:t>
            </a:r>
            <a:r>
              <a:rPr lang="en-US" sz="2000" b="1" kern="0" dirty="0">
                <a:solidFill>
                  <a:schemeClr val="tx1"/>
                </a:solidFill>
              </a:rPr>
              <a:t>LT</a:t>
            </a:r>
            <a:r>
              <a:rPr lang="en-US" sz="2000" b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chemeClr val="tx1"/>
                </a:solidFill>
              </a:rPr>
              <a:t>then E7 </a:t>
            </a:r>
            <a:r>
              <a:rPr lang="en-US" sz="2000" b="1" i="1" kern="0" dirty="0">
                <a:solidFill>
                  <a:srgbClr val="C00000"/>
                </a:solidFill>
              </a:rPr>
              <a:t>ese if </a:t>
            </a:r>
            <a:r>
              <a:rPr lang="en-US" sz="2000" b="1" kern="0" dirty="0">
                <a:solidFill>
                  <a:schemeClr val="tx1"/>
                </a:solidFill>
              </a:rPr>
              <a:t>P then E4 </a:t>
            </a:r>
            <a:r>
              <a:rPr lang="en-US" sz="2000" b="1" i="1" kern="0" dirty="0">
                <a:solidFill>
                  <a:srgbClr val="C00000"/>
                </a:solidFill>
              </a:rPr>
              <a:t>else</a:t>
            </a:r>
            <a:r>
              <a:rPr lang="en-US" sz="2000" b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chemeClr val="tx1"/>
                </a:solidFill>
              </a:rPr>
              <a:t>E5</a:t>
            </a:r>
            <a:r>
              <a:rPr lang="en-US" sz="2000" b="1" kern="0" dirty="0">
                <a:solidFill>
                  <a:srgbClr val="C00000"/>
                </a:solidFill>
              </a:rPr>
              <a:t>;</a:t>
            </a:r>
            <a:endParaRPr lang="en-US" sz="2000" b="1" kern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8F8C08-5297-41E2-8774-AAF1B7E4FF79}"/>
              </a:ext>
            </a:extLst>
          </p:cNvPr>
          <p:cNvSpPr txBox="1"/>
          <p:nvPr/>
        </p:nvSpPr>
        <p:spPr>
          <a:xfrm>
            <a:off x="825476" y="4014306"/>
            <a:ext cx="17331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2400" b="1" dirty="0"/>
              <a:t>E4=[1,1,0];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2660847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C0E8C-D4DE-4B3B-965D-82CF043F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541" y="547687"/>
            <a:ext cx="5220137" cy="404035"/>
          </a:xfrm>
          <a:solidFill>
            <a:schemeClr val="bg1"/>
          </a:solidFill>
        </p:spPr>
        <p:txBody>
          <a:bodyPr/>
          <a:lstStyle/>
          <a:p>
            <a:r>
              <a:rPr lang="es-MX" sz="2000" dirty="0"/>
              <a:t>Código ABEL-HDL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22135E2A-6E44-4C4A-B3BD-7E3BB62AC340}"/>
              </a:ext>
            </a:extLst>
          </p:cNvPr>
          <p:cNvSpPr txBox="1">
            <a:spLocks/>
          </p:cNvSpPr>
          <p:nvPr/>
        </p:nvSpPr>
        <p:spPr bwMode="auto">
          <a:xfrm>
            <a:off x="378839" y="1252165"/>
            <a:ext cx="2669162" cy="217683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b="1" kern="0" dirty="0"/>
              <a:t>State E5: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!S </a:t>
            </a:r>
            <a:r>
              <a:rPr lang="en-US" sz="1400" b="1" kern="0" dirty="0"/>
              <a:t>then E6;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&amp;S then E6;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&amp;P then E5;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 err="1"/>
              <a:t>&amp;LT</a:t>
            </a:r>
            <a:r>
              <a:rPr lang="en-US" sz="1400" b="1" kern="0" dirty="0"/>
              <a:t> then E7;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 </a:t>
            </a:r>
            <a:r>
              <a:rPr lang="en-US" sz="1400" b="1" kern="0" dirty="0" err="1"/>
              <a:t>Rst</a:t>
            </a:r>
            <a:r>
              <a:rPr lang="en-US" sz="1400" b="1" kern="0" dirty="0"/>
              <a:t> then E0;</a:t>
            </a:r>
            <a:endParaRPr lang="es-MX" sz="1400" b="1" kern="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B0DB002-1E83-43DB-ADC7-48A2CA5AB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700640"/>
              </p:ext>
            </p:extLst>
          </p:nvPr>
        </p:nvGraphicFramePr>
        <p:xfrm>
          <a:off x="4730274" y="1252164"/>
          <a:ext cx="3903901" cy="295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11">
                  <a:extLst>
                    <a:ext uri="{9D8B030D-6E8A-4147-A177-3AD203B41FA5}">
                      <a16:colId xmlns:a16="http://schemas.microsoft.com/office/drawing/2014/main" val="2531518937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374867455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428636232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971743363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657042674"/>
                    </a:ext>
                  </a:extLst>
                </a:gridCol>
                <a:gridCol w="604202">
                  <a:extLst>
                    <a:ext uri="{9D8B030D-6E8A-4147-A177-3AD203B41FA5}">
                      <a16:colId xmlns:a16="http://schemas.microsoft.com/office/drawing/2014/main" val="1552333652"/>
                    </a:ext>
                  </a:extLst>
                </a:gridCol>
              </a:tblGrid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u="none" strike="noStrike" dirty="0">
                          <a:effectLst/>
                        </a:rPr>
                        <a:t>EP</a:t>
                      </a: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>
                          <a:effectLst/>
                        </a:rPr>
                        <a:t>Estado Siguiente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336074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 err="1">
                          <a:effectLst/>
                        </a:rPr>
                        <a:t>Rst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5550363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LT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8717845"/>
                  </a:ext>
                </a:extLst>
              </a:tr>
              <a:tr h="45877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P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2661473"/>
                  </a:ext>
                </a:extLst>
              </a:tr>
              <a:tr h="4985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S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293740"/>
                  </a:ext>
                </a:extLst>
              </a:tr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E5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E0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E7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E5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E6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E6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83297"/>
                  </a:ext>
                </a:extLst>
              </a:tr>
            </a:tbl>
          </a:graphicData>
        </a:graphic>
      </p:graphicFrame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50DE1D6E-DA9F-4800-93E5-93DBAA61D1DA}"/>
              </a:ext>
            </a:extLst>
          </p:cNvPr>
          <p:cNvSpPr txBox="1">
            <a:spLocks/>
          </p:cNvSpPr>
          <p:nvPr/>
        </p:nvSpPr>
        <p:spPr bwMode="auto">
          <a:xfrm>
            <a:off x="174171" y="4567647"/>
            <a:ext cx="8795657" cy="12577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/>
              <a:t>State E5:</a:t>
            </a:r>
          </a:p>
          <a:p>
            <a:pPr marL="0" indent="0">
              <a:buFontTx/>
              <a:buNone/>
            </a:pPr>
            <a:r>
              <a:rPr lang="en-US" sz="2000" b="1" i="1" kern="0" dirty="0"/>
              <a:t>IF</a:t>
            </a:r>
            <a:r>
              <a:rPr lang="en-US" sz="2000" b="1" kern="0" dirty="0"/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Rst</a:t>
            </a:r>
            <a:r>
              <a:rPr lang="en-US" sz="2000" b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chemeClr val="tx1"/>
                </a:solidFill>
              </a:rPr>
              <a:t>then E0 </a:t>
            </a:r>
            <a:r>
              <a:rPr lang="en-US" sz="2000" b="1" i="1" kern="0" dirty="0">
                <a:solidFill>
                  <a:srgbClr val="C00000"/>
                </a:solidFill>
              </a:rPr>
              <a:t>else if </a:t>
            </a:r>
            <a:r>
              <a:rPr lang="en-US" sz="2000" b="1" kern="0" dirty="0">
                <a:solidFill>
                  <a:schemeClr val="tx1"/>
                </a:solidFill>
              </a:rPr>
              <a:t>LT</a:t>
            </a:r>
            <a:r>
              <a:rPr lang="en-US" sz="2000" b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chemeClr val="tx1"/>
                </a:solidFill>
              </a:rPr>
              <a:t>then E7 </a:t>
            </a:r>
            <a:r>
              <a:rPr lang="en-US" sz="2000" b="1" i="1" kern="0" dirty="0">
                <a:solidFill>
                  <a:srgbClr val="C00000"/>
                </a:solidFill>
              </a:rPr>
              <a:t>ese if </a:t>
            </a:r>
            <a:r>
              <a:rPr lang="en-US" sz="2000" b="1" kern="0" dirty="0">
                <a:solidFill>
                  <a:schemeClr val="tx1"/>
                </a:solidFill>
              </a:rPr>
              <a:t>P then E5 </a:t>
            </a:r>
            <a:r>
              <a:rPr lang="en-US" sz="2000" b="1" i="1" kern="0" dirty="0">
                <a:solidFill>
                  <a:srgbClr val="C00000"/>
                </a:solidFill>
              </a:rPr>
              <a:t>else</a:t>
            </a:r>
            <a:r>
              <a:rPr lang="en-US" sz="2000" b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chemeClr val="tx1"/>
                </a:solidFill>
              </a:rPr>
              <a:t>E6</a:t>
            </a:r>
            <a:r>
              <a:rPr lang="en-US" sz="2000" b="1" kern="0" dirty="0">
                <a:solidFill>
                  <a:srgbClr val="C00000"/>
                </a:solidFill>
              </a:rPr>
              <a:t>;</a:t>
            </a:r>
            <a:endParaRPr lang="en-US" sz="2000" b="1" kern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5D1726-5FE0-4876-9BD4-C6BED2686163}"/>
              </a:ext>
            </a:extLst>
          </p:cNvPr>
          <p:cNvSpPr txBox="1"/>
          <p:nvPr/>
        </p:nvSpPr>
        <p:spPr>
          <a:xfrm>
            <a:off x="825476" y="4014306"/>
            <a:ext cx="17331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2400" b="1" dirty="0"/>
              <a:t>E5=[0,1,1];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540606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C0E8C-D4DE-4B3B-965D-82CF043F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541" y="547687"/>
            <a:ext cx="5220137" cy="404035"/>
          </a:xfrm>
          <a:solidFill>
            <a:schemeClr val="bg1"/>
          </a:solidFill>
        </p:spPr>
        <p:txBody>
          <a:bodyPr/>
          <a:lstStyle/>
          <a:p>
            <a:r>
              <a:rPr lang="es-MX" sz="2000" dirty="0"/>
              <a:t>Código ABEL-HDL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22135E2A-6E44-4C4A-B3BD-7E3BB62AC340}"/>
              </a:ext>
            </a:extLst>
          </p:cNvPr>
          <p:cNvSpPr txBox="1">
            <a:spLocks/>
          </p:cNvSpPr>
          <p:nvPr/>
        </p:nvSpPr>
        <p:spPr bwMode="auto">
          <a:xfrm>
            <a:off x="378839" y="1252165"/>
            <a:ext cx="2669162" cy="217683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b="1" kern="0" dirty="0"/>
              <a:t>State E6: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!S </a:t>
            </a:r>
            <a:r>
              <a:rPr lang="en-US" sz="1400" b="1" kern="0" dirty="0"/>
              <a:t>then E7;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&amp;S then E4;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&amp;P then E6;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 err="1"/>
              <a:t>&amp;LT</a:t>
            </a:r>
            <a:r>
              <a:rPr lang="en-US" sz="1400" b="1" kern="0" dirty="0"/>
              <a:t> then E7;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 </a:t>
            </a:r>
            <a:r>
              <a:rPr lang="en-US" sz="1400" b="1" kern="0" dirty="0" err="1"/>
              <a:t>Rst</a:t>
            </a:r>
            <a:r>
              <a:rPr lang="en-US" sz="1400" b="1" kern="0" dirty="0"/>
              <a:t> then E0;</a:t>
            </a:r>
            <a:endParaRPr lang="es-MX" sz="1400" b="1" kern="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B0DB002-1E83-43DB-ADC7-48A2CA5AB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951658"/>
              </p:ext>
            </p:extLst>
          </p:nvPr>
        </p:nvGraphicFramePr>
        <p:xfrm>
          <a:off x="4730274" y="1252164"/>
          <a:ext cx="3903901" cy="295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11">
                  <a:extLst>
                    <a:ext uri="{9D8B030D-6E8A-4147-A177-3AD203B41FA5}">
                      <a16:colId xmlns:a16="http://schemas.microsoft.com/office/drawing/2014/main" val="2531518937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374867455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428636232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971743363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657042674"/>
                    </a:ext>
                  </a:extLst>
                </a:gridCol>
                <a:gridCol w="604202">
                  <a:extLst>
                    <a:ext uri="{9D8B030D-6E8A-4147-A177-3AD203B41FA5}">
                      <a16:colId xmlns:a16="http://schemas.microsoft.com/office/drawing/2014/main" val="1552333652"/>
                    </a:ext>
                  </a:extLst>
                </a:gridCol>
              </a:tblGrid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u="none" strike="noStrike" dirty="0">
                          <a:effectLst/>
                        </a:rPr>
                        <a:t>EP</a:t>
                      </a: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>
                          <a:effectLst/>
                        </a:rPr>
                        <a:t>Estado Siguiente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336074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 err="1">
                          <a:effectLst/>
                        </a:rPr>
                        <a:t>Rst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5550363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LT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8717845"/>
                  </a:ext>
                </a:extLst>
              </a:tr>
              <a:tr h="45877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P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2661473"/>
                  </a:ext>
                </a:extLst>
              </a:tr>
              <a:tr h="4985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S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293740"/>
                  </a:ext>
                </a:extLst>
              </a:tr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E0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E0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E7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E6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E4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E7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83297"/>
                  </a:ext>
                </a:extLst>
              </a:tr>
            </a:tbl>
          </a:graphicData>
        </a:graphic>
      </p:graphicFrame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50DE1D6E-DA9F-4800-93E5-93DBAA61D1DA}"/>
              </a:ext>
            </a:extLst>
          </p:cNvPr>
          <p:cNvSpPr txBox="1">
            <a:spLocks/>
          </p:cNvSpPr>
          <p:nvPr/>
        </p:nvSpPr>
        <p:spPr bwMode="auto">
          <a:xfrm>
            <a:off x="174171" y="4567647"/>
            <a:ext cx="8795657" cy="12577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/>
              <a:t>State E6:</a:t>
            </a:r>
          </a:p>
          <a:p>
            <a:pPr marL="0" indent="0">
              <a:buFontTx/>
              <a:buNone/>
            </a:pPr>
            <a:r>
              <a:rPr lang="en-US" sz="1800" b="1" i="1" kern="0" dirty="0"/>
              <a:t>IF</a:t>
            </a:r>
            <a:r>
              <a:rPr lang="en-US" sz="1800" b="1" kern="0" dirty="0"/>
              <a:t> </a:t>
            </a:r>
            <a:r>
              <a:rPr lang="en-US" sz="1800" b="1" kern="0" dirty="0" err="1">
                <a:solidFill>
                  <a:schemeClr val="tx1"/>
                </a:solidFill>
              </a:rPr>
              <a:t>Rst</a:t>
            </a:r>
            <a:r>
              <a:rPr lang="en-US" sz="1800" b="1" kern="0" dirty="0">
                <a:solidFill>
                  <a:srgbClr val="C00000"/>
                </a:solidFill>
              </a:rPr>
              <a:t> </a:t>
            </a:r>
            <a:r>
              <a:rPr lang="en-US" sz="1800" b="1" kern="0" dirty="0">
                <a:solidFill>
                  <a:schemeClr val="tx1"/>
                </a:solidFill>
              </a:rPr>
              <a:t>then E0 </a:t>
            </a:r>
            <a:r>
              <a:rPr lang="en-US" sz="1800" b="1" i="1" kern="0" dirty="0">
                <a:solidFill>
                  <a:srgbClr val="C00000"/>
                </a:solidFill>
              </a:rPr>
              <a:t>else if </a:t>
            </a:r>
            <a:r>
              <a:rPr lang="en-US" sz="1800" b="1" kern="0" dirty="0">
                <a:solidFill>
                  <a:schemeClr val="tx1"/>
                </a:solidFill>
              </a:rPr>
              <a:t>LT</a:t>
            </a:r>
            <a:r>
              <a:rPr lang="en-US" sz="1800" b="1" kern="0" dirty="0">
                <a:solidFill>
                  <a:srgbClr val="C00000"/>
                </a:solidFill>
              </a:rPr>
              <a:t> </a:t>
            </a:r>
            <a:r>
              <a:rPr lang="en-US" sz="1800" b="1" kern="0" dirty="0">
                <a:solidFill>
                  <a:schemeClr val="tx1"/>
                </a:solidFill>
              </a:rPr>
              <a:t>then E7 </a:t>
            </a:r>
            <a:r>
              <a:rPr lang="en-US" sz="1800" b="1" i="1" kern="0" dirty="0">
                <a:solidFill>
                  <a:srgbClr val="C00000"/>
                </a:solidFill>
              </a:rPr>
              <a:t>ese if </a:t>
            </a:r>
            <a:r>
              <a:rPr lang="en-US" sz="1800" b="1" kern="0" dirty="0">
                <a:solidFill>
                  <a:schemeClr val="tx1"/>
                </a:solidFill>
              </a:rPr>
              <a:t>P then E6 </a:t>
            </a:r>
            <a:r>
              <a:rPr lang="en-US" sz="1800" b="1" i="1" kern="0" dirty="0">
                <a:solidFill>
                  <a:srgbClr val="C00000"/>
                </a:solidFill>
              </a:rPr>
              <a:t>else if </a:t>
            </a:r>
            <a:r>
              <a:rPr lang="en-US" sz="1800" b="1" kern="0" dirty="0">
                <a:solidFill>
                  <a:schemeClr val="tx1"/>
                </a:solidFill>
              </a:rPr>
              <a:t>S then E4 </a:t>
            </a:r>
            <a:r>
              <a:rPr lang="en-US" sz="1800" b="1" i="1" kern="0" dirty="0">
                <a:solidFill>
                  <a:srgbClr val="C00000"/>
                </a:solidFill>
              </a:rPr>
              <a:t>else</a:t>
            </a:r>
            <a:r>
              <a:rPr lang="en-US" sz="1800" b="1" kern="0" dirty="0">
                <a:solidFill>
                  <a:srgbClr val="C00000"/>
                </a:solidFill>
              </a:rPr>
              <a:t> </a:t>
            </a:r>
            <a:r>
              <a:rPr lang="en-US" sz="1800" b="1" kern="0" dirty="0">
                <a:solidFill>
                  <a:schemeClr val="tx1"/>
                </a:solidFill>
              </a:rPr>
              <a:t>E7</a:t>
            </a:r>
            <a:r>
              <a:rPr lang="en-US" sz="1800" b="1" kern="0" dirty="0">
                <a:solidFill>
                  <a:srgbClr val="C00000"/>
                </a:solidFill>
              </a:rPr>
              <a:t>;</a:t>
            </a:r>
            <a:endParaRPr lang="en-US" sz="1800" b="1" kern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9DF02A-629A-40BD-BE2A-EE7A1FFEAC99}"/>
              </a:ext>
            </a:extLst>
          </p:cNvPr>
          <p:cNvSpPr txBox="1"/>
          <p:nvPr/>
        </p:nvSpPr>
        <p:spPr>
          <a:xfrm>
            <a:off x="825476" y="4014306"/>
            <a:ext cx="17331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2400" b="1" dirty="0"/>
              <a:t>E6=[1,0,1];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580952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C0E8C-D4DE-4B3B-965D-82CF043F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541" y="547687"/>
            <a:ext cx="5220137" cy="404035"/>
          </a:xfrm>
          <a:solidFill>
            <a:schemeClr val="bg1"/>
          </a:solidFill>
        </p:spPr>
        <p:txBody>
          <a:bodyPr/>
          <a:lstStyle/>
          <a:p>
            <a:r>
              <a:rPr lang="es-MX" sz="2000" dirty="0"/>
              <a:t>Código ABEL-HDL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22135E2A-6E44-4C4A-B3BD-7E3BB62AC340}"/>
              </a:ext>
            </a:extLst>
          </p:cNvPr>
          <p:cNvSpPr txBox="1">
            <a:spLocks/>
          </p:cNvSpPr>
          <p:nvPr/>
        </p:nvSpPr>
        <p:spPr bwMode="auto">
          <a:xfrm>
            <a:off x="378839" y="1252165"/>
            <a:ext cx="2669162" cy="217683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b="1" kern="0" dirty="0"/>
              <a:t>State E7: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!S </a:t>
            </a:r>
            <a:r>
              <a:rPr lang="en-US" sz="1400" b="1" kern="0" dirty="0"/>
              <a:t>then E0;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!P</a:t>
            </a:r>
            <a:r>
              <a:rPr lang="en-US" sz="1400" b="1" kern="0" dirty="0"/>
              <a:t>&amp;S then E0;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/>
              <a:t>&amp;</a:t>
            </a:r>
            <a:r>
              <a:rPr lang="en-US" sz="1400" b="1" kern="0" dirty="0">
                <a:solidFill>
                  <a:srgbClr val="C00000"/>
                </a:solidFill>
              </a:rPr>
              <a:t>!LT</a:t>
            </a:r>
            <a:r>
              <a:rPr lang="en-US" sz="1400" b="1" kern="0" dirty="0"/>
              <a:t>&amp;P then E7;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</a:t>
            </a:r>
            <a:r>
              <a:rPr lang="en-US" sz="1400" b="1" kern="0" dirty="0">
                <a:solidFill>
                  <a:srgbClr val="C00000"/>
                </a:solidFill>
              </a:rPr>
              <a:t>!</a:t>
            </a:r>
            <a:r>
              <a:rPr lang="en-US" sz="1400" b="1" kern="0" dirty="0" err="1">
                <a:solidFill>
                  <a:srgbClr val="C00000"/>
                </a:solidFill>
              </a:rPr>
              <a:t>Rst</a:t>
            </a:r>
            <a:r>
              <a:rPr lang="en-US" sz="1400" b="1" kern="0" dirty="0" err="1"/>
              <a:t>&amp;LT</a:t>
            </a:r>
            <a:r>
              <a:rPr lang="en-US" sz="1400" b="1" kern="0" dirty="0"/>
              <a:t> then E7;</a:t>
            </a:r>
          </a:p>
          <a:p>
            <a:pPr marL="0" indent="0">
              <a:buFontTx/>
              <a:buNone/>
            </a:pPr>
            <a:r>
              <a:rPr lang="en-US" sz="1400" b="1" kern="0" dirty="0"/>
              <a:t>IF  </a:t>
            </a:r>
            <a:r>
              <a:rPr lang="en-US" sz="1400" b="1" kern="0" dirty="0" err="1"/>
              <a:t>Rst</a:t>
            </a:r>
            <a:r>
              <a:rPr lang="en-US" sz="1400" b="1" kern="0" dirty="0"/>
              <a:t> then E0;</a:t>
            </a:r>
            <a:endParaRPr lang="es-MX" sz="1400" b="1" kern="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B0DB002-1E83-43DB-ADC7-48A2CA5AB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277822"/>
              </p:ext>
            </p:extLst>
          </p:nvPr>
        </p:nvGraphicFramePr>
        <p:xfrm>
          <a:off x="4730274" y="1252164"/>
          <a:ext cx="3903901" cy="295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011">
                  <a:extLst>
                    <a:ext uri="{9D8B030D-6E8A-4147-A177-3AD203B41FA5}">
                      <a16:colId xmlns:a16="http://schemas.microsoft.com/office/drawing/2014/main" val="2531518937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374867455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4286362328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971743363"/>
                    </a:ext>
                  </a:extLst>
                </a:gridCol>
                <a:gridCol w="641422">
                  <a:extLst>
                    <a:ext uri="{9D8B030D-6E8A-4147-A177-3AD203B41FA5}">
                      <a16:colId xmlns:a16="http://schemas.microsoft.com/office/drawing/2014/main" val="1657042674"/>
                    </a:ext>
                  </a:extLst>
                </a:gridCol>
                <a:gridCol w="604202">
                  <a:extLst>
                    <a:ext uri="{9D8B030D-6E8A-4147-A177-3AD203B41FA5}">
                      <a16:colId xmlns:a16="http://schemas.microsoft.com/office/drawing/2014/main" val="1552333652"/>
                    </a:ext>
                  </a:extLst>
                </a:gridCol>
              </a:tblGrid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u="none" strike="noStrike" dirty="0">
                          <a:effectLst/>
                        </a:rPr>
                        <a:t>EP</a:t>
                      </a: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u="none" strike="noStrike" dirty="0">
                          <a:effectLst/>
                        </a:rPr>
                        <a:t>Estado Siguiente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336074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 err="1">
                          <a:effectLst/>
                        </a:rPr>
                        <a:t>Rst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5550363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LT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8717845"/>
                  </a:ext>
                </a:extLst>
              </a:tr>
              <a:tr h="45877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P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1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2661473"/>
                  </a:ext>
                </a:extLst>
              </a:tr>
              <a:tr h="4985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S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293740"/>
                  </a:ext>
                </a:extLst>
              </a:tr>
              <a:tr h="56268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u="none" strike="noStrike" dirty="0">
                          <a:effectLst/>
                        </a:rPr>
                        <a:t>E7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E0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E7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dirty="0">
                          <a:effectLst/>
                        </a:rPr>
                        <a:t>E7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E0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u="none" strike="noStrike" baseline="0" dirty="0">
                          <a:ln>
                            <a:noFill/>
                          </a:ln>
                          <a:effectLst/>
                        </a:rPr>
                        <a:t>E0</a:t>
                      </a:r>
                      <a:endParaRPr lang="es-MX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83297"/>
                  </a:ext>
                </a:extLst>
              </a:tr>
            </a:tbl>
          </a:graphicData>
        </a:graphic>
      </p:graphicFrame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50DE1D6E-DA9F-4800-93E5-93DBAA61D1DA}"/>
              </a:ext>
            </a:extLst>
          </p:cNvPr>
          <p:cNvSpPr txBox="1">
            <a:spLocks/>
          </p:cNvSpPr>
          <p:nvPr/>
        </p:nvSpPr>
        <p:spPr bwMode="auto">
          <a:xfrm>
            <a:off x="174171" y="4567647"/>
            <a:ext cx="8795657" cy="12577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/>
              <a:t>State E7:</a:t>
            </a:r>
          </a:p>
          <a:p>
            <a:pPr marL="0" indent="0">
              <a:buFontTx/>
              <a:buNone/>
            </a:pPr>
            <a:r>
              <a:rPr lang="en-US" sz="2000" b="1" i="1" kern="0" dirty="0"/>
              <a:t>IF</a:t>
            </a:r>
            <a:r>
              <a:rPr lang="en-US" sz="2000" b="1" kern="0" dirty="0"/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Rst</a:t>
            </a:r>
            <a:r>
              <a:rPr lang="en-US" sz="2000" b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chemeClr val="tx1"/>
                </a:solidFill>
              </a:rPr>
              <a:t>then E0 </a:t>
            </a:r>
            <a:r>
              <a:rPr lang="en-US" sz="2000" b="1" i="1" kern="0" dirty="0">
                <a:solidFill>
                  <a:srgbClr val="C00000"/>
                </a:solidFill>
              </a:rPr>
              <a:t>else if </a:t>
            </a:r>
            <a:r>
              <a:rPr lang="en-US" sz="2000" b="1" kern="0" dirty="0">
                <a:solidFill>
                  <a:schemeClr val="tx1"/>
                </a:solidFill>
              </a:rPr>
              <a:t>LT</a:t>
            </a:r>
            <a:r>
              <a:rPr lang="en-US" sz="2000" b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chemeClr val="tx1"/>
                </a:solidFill>
              </a:rPr>
              <a:t>then E7 </a:t>
            </a:r>
            <a:r>
              <a:rPr lang="en-US" sz="2000" b="1" i="1" kern="0" dirty="0">
                <a:solidFill>
                  <a:srgbClr val="C00000"/>
                </a:solidFill>
              </a:rPr>
              <a:t>ese if </a:t>
            </a:r>
            <a:r>
              <a:rPr lang="en-US" sz="2000" b="1" kern="0" dirty="0">
                <a:solidFill>
                  <a:schemeClr val="tx1"/>
                </a:solidFill>
              </a:rPr>
              <a:t>P then E7 </a:t>
            </a:r>
            <a:r>
              <a:rPr lang="en-US" sz="2000" b="1" i="1" kern="0" dirty="0">
                <a:solidFill>
                  <a:srgbClr val="C00000"/>
                </a:solidFill>
              </a:rPr>
              <a:t>else</a:t>
            </a:r>
            <a:r>
              <a:rPr lang="en-US" sz="2000" b="1" kern="0" dirty="0">
                <a:solidFill>
                  <a:srgbClr val="C00000"/>
                </a:solidFill>
              </a:rPr>
              <a:t> </a:t>
            </a:r>
            <a:r>
              <a:rPr lang="en-US" sz="2000" b="1" kern="0" dirty="0">
                <a:solidFill>
                  <a:schemeClr val="tx1"/>
                </a:solidFill>
              </a:rPr>
              <a:t>E0</a:t>
            </a:r>
            <a:r>
              <a:rPr lang="en-US" sz="2000" b="1" kern="0" dirty="0">
                <a:solidFill>
                  <a:srgbClr val="C00000"/>
                </a:solidFill>
              </a:rPr>
              <a:t>;</a:t>
            </a:r>
            <a:endParaRPr lang="en-US" sz="2000" b="1" kern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EA20FB-2769-4F91-92A5-7B5F91F409F5}"/>
              </a:ext>
            </a:extLst>
          </p:cNvPr>
          <p:cNvSpPr txBox="1"/>
          <p:nvPr/>
        </p:nvSpPr>
        <p:spPr>
          <a:xfrm>
            <a:off x="825476" y="4014306"/>
            <a:ext cx="17331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2400" b="1" dirty="0"/>
              <a:t>E7=[1,1,1];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44039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836613"/>
            <a:ext cx="8281987" cy="194468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s-ES" altLang="es-MX" sz="2800" b="1"/>
              <a:t>b) Si S=0 Ocurrirá la secuencia Uno </a:t>
            </a:r>
            <a:br>
              <a:rPr lang="es-ES" altLang="es-MX" sz="2800" b="1"/>
            </a:br>
            <a:r>
              <a:rPr lang="es-ES" altLang="es-MX" sz="2800" b="1"/>
              <a:t>A, B, C, A, B, C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s-MX" altLang="es-MX" sz="2800" b="1"/>
              <a:t>repetidamente</a:t>
            </a:r>
            <a:endParaRPr lang="es-ES" altLang="es-MX" sz="2800" b="1"/>
          </a:p>
        </p:txBody>
      </p:sp>
      <p:pic>
        <p:nvPicPr>
          <p:cNvPr id="15364" name="Picture 4" descr="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357563"/>
            <a:ext cx="7561262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C3ADB-FE41-49F7-B434-962BE480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646" y="343093"/>
            <a:ext cx="2169027" cy="409187"/>
          </a:xfrm>
          <a:solidFill>
            <a:srgbClr val="FFFF00"/>
          </a:solidFill>
        </p:spPr>
        <p:txBody>
          <a:bodyPr/>
          <a:lstStyle/>
          <a:p>
            <a:r>
              <a:rPr lang="es-MX" sz="2000" dirty="0" err="1"/>
              <a:t>Truth_Table</a:t>
            </a:r>
            <a:endParaRPr lang="es-MX" sz="2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12A437-48A5-4DFA-8AC3-C5FB6D996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201" y="838978"/>
            <a:ext cx="4435343" cy="3296425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/>
              <a:t>MODULE TRIPLRTT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b="1" dirty="0"/>
              <a:t>"17 Nov 2020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 err="1"/>
              <a:t>Clk,S,P,LT,Rst</a:t>
            </a:r>
            <a:r>
              <a:rPr lang="es-MX" sz="2000" b="1" dirty="0"/>
              <a:t> pin 1..5;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/>
              <a:t>" salidas Registradas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/>
              <a:t>L2..L0 pin 14..16 </a:t>
            </a:r>
            <a:r>
              <a:rPr lang="es-MX" sz="2000" b="1" dirty="0" err="1"/>
              <a:t>istype</a:t>
            </a:r>
            <a:r>
              <a:rPr lang="es-MX" sz="2000" b="1" dirty="0"/>
              <a:t> '</a:t>
            </a:r>
            <a:r>
              <a:rPr lang="es-MX" sz="2000" b="1" dirty="0" err="1"/>
              <a:t>dc,reg</a:t>
            </a:r>
            <a:r>
              <a:rPr lang="es-MX" sz="2000" b="1" dirty="0"/>
              <a:t>';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/>
              <a:t>X=.x.;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/>
              <a:t>L=[L2..L0];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 err="1"/>
              <a:t>equations</a:t>
            </a:r>
            <a:endParaRPr lang="es-MX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1" dirty="0" err="1"/>
              <a:t>L.clk</a:t>
            </a:r>
            <a:r>
              <a:rPr lang="es-MX" sz="2000" b="1" dirty="0"/>
              <a:t>=</a:t>
            </a:r>
            <a:r>
              <a:rPr lang="es-MX" sz="2000" b="1" dirty="0" err="1"/>
              <a:t>Clk</a:t>
            </a:r>
            <a:r>
              <a:rPr lang="es-MX" dirty="0"/>
              <a:t>;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1774854C-0570-4DFD-8AF1-4305568C48E5}"/>
              </a:ext>
            </a:extLst>
          </p:cNvPr>
          <p:cNvSpPr txBox="1">
            <a:spLocks/>
          </p:cNvSpPr>
          <p:nvPr/>
        </p:nvSpPr>
        <p:spPr bwMode="auto">
          <a:xfrm>
            <a:off x="2205428" y="4222102"/>
            <a:ext cx="4391316" cy="19827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 err="1"/>
              <a:t>Truth_Table</a:t>
            </a:r>
            <a:endParaRPr lang="en-US" sz="2400" b="1" kern="0" dirty="0"/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([</a:t>
            </a:r>
            <a:r>
              <a:rPr lang="en-US" sz="2400" b="1" kern="0" dirty="0" err="1"/>
              <a:t>Rst,LT,P,S,L</a:t>
            </a:r>
            <a:r>
              <a:rPr lang="en-US" sz="2400" b="1" kern="0" dirty="0"/>
              <a:t>]:&gt;L)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000066"/>
                </a:solidFill>
              </a:rPr>
              <a:t>1</a:t>
            </a:r>
            <a:r>
              <a:rPr lang="en-US" sz="2400" b="1" kern="0" dirty="0"/>
              <a:t>,X,X,X,X]:&gt;0;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0066"/>
                </a:solidFill>
              </a:rPr>
              <a:t>1</a:t>
            </a:r>
            <a:r>
              <a:rPr lang="en-US" sz="2400" b="1" kern="0" dirty="0"/>
              <a:t>,X,X,X]:&gt;7;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s-MX" sz="1800" kern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05EED7-5EBE-496D-BEAB-22D2C83CC708}"/>
              </a:ext>
            </a:extLst>
          </p:cNvPr>
          <p:cNvSpPr txBox="1"/>
          <p:nvPr/>
        </p:nvSpPr>
        <p:spPr>
          <a:xfrm>
            <a:off x="764216" y="4982646"/>
            <a:ext cx="120379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2400" b="1" dirty="0" err="1"/>
              <a:t>Rst</a:t>
            </a:r>
            <a:r>
              <a:rPr lang="es-MX" sz="2400" b="1" dirty="0"/>
              <a:t>, LT</a:t>
            </a:r>
          </a:p>
        </p:txBody>
      </p:sp>
    </p:spTree>
    <p:extLst>
      <p:ext uri="{BB962C8B-B14F-4D97-AF65-F5344CB8AC3E}">
        <p14:creationId xmlns:p14="http://schemas.microsoft.com/office/powerpoint/2010/main" val="8186052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C3ADB-FE41-49F7-B434-962BE480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086" y="310925"/>
            <a:ext cx="2169027" cy="409187"/>
          </a:xfrm>
          <a:solidFill>
            <a:srgbClr val="FFFF00"/>
          </a:solidFill>
        </p:spPr>
        <p:txBody>
          <a:bodyPr/>
          <a:lstStyle/>
          <a:p>
            <a:r>
              <a:rPr lang="es-MX" sz="2000" dirty="0" err="1"/>
              <a:t>Truth_Table</a:t>
            </a:r>
            <a:endParaRPr lang="es-MX" sz="2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F33D64-6472-4AE0-9EB6-249973CAC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8570" y="1569875"/>
            <a:ext cx="2333850" cy="3713585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,0]:&gt;1;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0,</a:t>
            </a:r>
            <a:r>
              <a:rPr lang="en-US" sz="2400" b="1" dirty="0"/>
              <a:t>1]:&gt;2;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,2]:&gt;4;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,3]:&gt;5;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,4]:&gt;1;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,5]:&gt;7;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,6]:&gt;3;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dirty="0"/>
              <a:t>,7]:&gt;0</a:t>
            </a:r>
            <a:r>
              <a:rPr lang="en-US" sz="1800" b="1" dirty="0"/>
              <a:t>;</a:t>
            </a: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9D9157E1-F2C0-43B9-8A1E-6D3730AAA9EC}"/>
              </a:ext>
            </a:extLst>
          </p:cNvPr>
          <p:cNvSpPr txBox="1">
            <a:spLocks/>
          </p:cNvSpPr>
          <p:nvPr/>
        </p:nvSpPr>
        <p:spPr bwMode="auto">
          <a:xfrm>
            <a:off x="589970" y="1569875"/>
            <a:ext cx="2333850" cy="371824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0066"/>
                </a:solidFill>
              </a:rPr>
              <a:t>1</a:t>
            </a:r>
            <a:r>
              <a:rPr lang="en-US" sz="2400" b="1" kern="0" dirty="0"/>
              <a:t>,X,0]:&gt;0;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0066"/>
                </a:solidFill>
              </a:rPr>
              <a:t>1</a:t>
            </a:r>
            <a:r>
              <a:rPr lang="en-US" sz="2400" b="1" kern="0" dirty="0"/>
              <a:t>,X,1]:&gt;1;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0066"/>
                </a:solidFill>
              </a:rPr>
              <a:t>1</a:t>
            </a:r>
            <a:r>
              <a:rPr lang="en-US" sz="2400" b="1" kern="0" dirty="0"/>
              <a:t>,X,2]:&gt;2;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0066"/>
                </a:solidFill>
              </a:rPr>
              <a:t>1</a:t>
            </a:r>
            <a:r>
              <a:rPr lang="en-US" sz="2400" b="1" kern="0" dirty="0"/>
              <a:t>,X,3]:&gt;3;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0066"/>
                </a:solidFill>
              </a:rPr>
              <a:t>1</a:t>
            </a:r>
            <a:r>
              <a:rPr lang="en-US" sz="2400" b="1" kern="0" dirty="0"/>
              <a:t>,X,4]:&gt;4;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0066"/>
                </a:solidFill>
              </a:rPr>
              <a:t>1</a:t>
            </a:r>
            <a:r>
              <a:rPr lang="en-US" sz="2400" b="1" kern="0" dirty="0"/>
              <a:t>,X,5]:&gt;5;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0066"/>
                </a:solidFill>
              </a:rPr>
              <a:t>1</a:t>
            </a:r>
            <a:r>
              <a:rPr lang="en-US" sz="2400" b="1" kern="0" dirty="0"/>
              <a:t>,X,6]:&gt;6;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0066"/>
                </a:solidFill>
              </a:rPr>
              <a:t>1</a:t>
            </a:r>
            <a:r>
              <a:rPr lang="en-US" sz="2400" b="1" kern="0" dirty="0"/>
              <a:t>,X,7]:&gt;7;</a:t>
            </a:r>
            <a:endParaRPr lang="en-US" b="1" kern="0" dirty="0"/>
          </a:p>
          <a:p>
            <a:pPr marL="0" indent="0">
              <a:lnSpc>
                <a:spcPct val="100000"/>
              </a:lnSpc>
              <a:buFontTx/>
              <a:buNone/>
            </a:pPr>
            <a:endParaRPr lang="es-MX" sz="1800" kern="0" dirty="0"/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A93AFEDA-0F39-4831-81A8-02DBAD3B11C0}"/>
              </a:ext>
            </a:extLst>
          </p:cNvPr>
          <p:cNvSpPr txBox="1">
            <a:spLocks/>
          </p:cNvSpPr>
          <p:nvPr/>
        </p:nvSpPr>
        <p:spPr bwMode="auto">
          <a:xfrm>
            <a:off x="6187171" y="1569875"/>
            <a:ext cx="2247702" cy="37135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00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2060"/>
                </a:solidFill>
              </a:rPr>
              <a:t>1</a:t>
            </a:r>
            <a:r>
              <a:rPr lang="en-US" sz="2400" b="1" kern="0" dirty="0"/>
              <a:t>,0]:&gt;6;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2060"/>
                </a:solidFill>
              </a:rPr>
              <a:t>1</a:t>
            </a:r>
            <a:r>
              <a:rPr lang="en-US" sz="2400" b="1" kern="0" dirty="0"/>
              <a:t>,1]:&gt;2;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2060"/>
                </a:solidFill>
              </a:rPr>
              <a:t>1</a:t>
            </a:r>
            <a:r>
              <a:rPr lang="en-US" sz="2400" b="1" kern="0" dirty="0"/>
              <a:t>,2]:&gt;4;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2060"/>
                </a:solidFill>
              </a:rPr>
              <a:t>1</a:t>
            </a:r>
            <a:r>
              <a:rPr lang="en-US" sz="2400" b="1" kern="0" dirty="0"/>
              <a:t>,3]:&gt;5;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2060"/>
                </a:solidFill>
              </a:rPr>
              <a:t>1</a:t>
            </a:r>
            <a:r>
              <a:rPr lang="en-US" sz="2400" b="1" kern="0" dirty="0"/>
              <a:t>,4]:&gt;7;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2060"/>
                </a:solidFill>
              </a:rPr>
              <a:t>1</a:t>
            </a:r>
            <a:r>
              <a:rPr lang="en-US" sz="2400" b="1" kern="0" dirty="0"/>
              <a:t>,5]:&gt;6;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>
                <a:solidFill>
                  <a:srgbClr val="C00000"/>
                </a:solidFill>
              </a:rPr>
              <a:t>0</a:t>
            </a:r>
            <a:r>
              <a:rPr lang="en-US" sz="2400" b="1" kern="0"/>
              <a:t>,</a:t>
            </a:r>
            <a:r>
              <a:rPr lang="en-US" sz="2400" b="1" kern="0">
                <a:solidFill>
                  <a:srgbClr val="C00000"/>
                </a:solidFill>
              </a:rPr>
              <a:t>0</a:t>
            </a:r>
            <a:r>
              <a:rPr lang="en-US" sz="2400" b="1" kern="0"/>
              <a:t>,</a:t>
            </a:r>
            <a:r>
              <a:rPr lang="en-US" sz="2400" b="1">
                <a:solidFill>
                  <a:srgbClr val="C00000"/>
                </a:solidFill>
              </a:rPr>
              <a:t>0</a:t>
            </a:r>
            <a:r>
              <a:rPr lang="en-US" sz="2400" b="1" kern="0"/>
              <a:t>,</a:t>
            </a:r>
            <a:r>
              <a:rPr lang="en-US" sz="2400" b="1" kern="0">
                <a:solidFill>
                  <a:srgbClr val="002060"/>
                </a:solidFill>
              </a:rPr>
              <a:t>1</a:t>
            </a:r>
            <a:r>
              <a:rPr lang="en-US" sz="2400" b="1" kern="0"/>
              <a:t>,6]:&gt;3;</a:t>
            </a:r>
            <a:endParaRPr lang="en-US" sz="2400" b="1" kern="0" dirty="0"/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2400" b="1" kern="0" dirty="0"/>
              <a:t>[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en-US" sz="2400" b="1" kern="0" dirty="0"/>
              <a:t>,</a:t>
            </a:r>
            <a:r>
              <a:rPr lang="en-US" sz="2400" b="1" kern="0" dirty="0">
                <a:solidFill>
                  <a:srgbClr val="002060"/>
                </a:solidFill>
              </a:rPr>
              <a:t>1</a:t>
            </a:r>
            <a:r>
              <a:rPr lang="en-US" sz="2400" b="1" kern="0" dirty="0"/>
              <a:t>,7]:&gt;0</a:t>
            </a:r>
            <a:r>
              <a:rPr lang="en-US" sz="1800" kern="0" dirty="0"/>
              <a:t>;</a:t>
            </a:r>
            <a:endParaRPr lang="es-MX" sz="1800" kern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65F7D29-D29F-4D82-9776-5EA31C692A3A}"/>
              </a:ext>
            </a:extLst>
          </p:cNvPr>
          <p:cNvSpPr txBox="1"/>
          <p:nvPr/>
        </p:nvSpPr>
        <p:spPr>
          <a:xfrm>
            <a:off x="1281512" y="849478"/>
            <a:ext cx="74090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000066"/>
                </a:solidFill>
              </a:rPr>
              <a:t>P=1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EFE9F-CB12-43CD-8156-D72BAC9C4DF3}"/>
              </a:ext>
            </a:extLst>
          </p:cNvPr>
          <p:cNvSpPr txBox="1"/>
          <p:nvPr/>
        </p:nvSpPr>
        <p:spPr>
          <a:xfrm>
            <a:off x="4013399" y="849478"/>
            <a:ext cx="74090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2400" b="1" dirty="0"/>
              <a:t>S=0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326CF3-0DE4-4580-B1B7-4D2EEA798AAA}"/>
              </a:ext>
            </a:extLst>
          </p:cNvPr>
          <p:cNvSpPr txBox="1"/>
          <p:nvPr/>
        </p:nvSpPr>
        <p:spPr>
          <a:xfrm>
            <a:off x="7025205" y="849478"/>
            <a:ext cx="74090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2400" b="1" dirty="0"/>
              <a:t>S=1</a:t>
            </a:r>
          </a:p>
        </p:txBody>
      </p:sp>
    </p:spTree>
    <p:extLst>
      <p:ext uri="{BB962C8B-B14F-4D97-AF65-F5344CB8AC3E}">
        <p14:creationId xmlns:p14="http://schemas.microsoft.com/office/powerpoint/2010/main" val="9674865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, Esquemático&#10;&#10;Descripción generada automáticamente">
            <a:extLst>
              <a:ext uri="{FF2B5EF4-FFF2-40B4-BE49-F238E27FC236}">
                <a16:creationId xmlns:a16="http://schemas.microsoft.com/office/drawing/2014/main" id="{75DC0C58-5D28-432D-BC1E-152A74952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1038225"/>
            <a:ext cx="8110726" cy="50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591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9388" y="536575"/>
            <a:ext cx="3662362" cy="576263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s-MX" altLang="es-MX" sz="3600">
                <a:latin typeface="Arial" panose="020B0604020202020204" pitchFamily="34" charset="0"/>
              </a:rPr>
              <a:t>Auto Increíble</a:t>
            </a:r>
            <a:endParaRPr lang="es-ES" altLang="es-MX" sz="3600">
              <a:latin typeface="Arial" panose="020B0604020202020204" pitchFamily="34" charset="0"/>
            </a:endParaRPr>
          </a:p>
        </p:txBody>
      </p:sp>
      <p:pic>
        <p:nvPicPr>
          <p:cNvPr id="73731" name="Picture 4" descr="autoin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81000"/>
            <a:ext cx="5238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5" descr="autoincreib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3470275"/>
            <a:ext cx="60944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altLang="es-MX"/>
          </a:p>
        </p:txBody>
      </p:sp>
      <p:sp>
        <p:nvSpPr>
          <p:cNvPr id="12288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alt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190D48-259B-4209-B068-C664570F4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0" y="1337711"/>
            <a:ext cx="8332237" cy="35175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836613"/>
            <a:ext cx="8281987" cy="194468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s-ES" altLang="es-MX" sz="2800" b="1"/>
              <a:t>c) Si S=1 ocurrirá la secuencia Dos </a:t>
            </a:r>
            <a:br>
              <a:rPr lang="es-ES" altLang="es-MX" sz="2800" b="1"/>
            </a:br>
            <a:r>
              <a:rPr lang="es-ES" altLang="es-MX" sz="2800" b="1"/>
              <a:t>X, Y, Z, X, Y, Z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s-MX" altLang="es-MX" sz="2800" b="1"/>
              <a:t>repetidamente</a:t>
            </a:r>
            <a:endParaRPr lang="es-ES" altLang="es-MX" sz="2800" b="1"/>
          </a:p>
        </p:txBody>
      </p:sp>
      <p:pic>
        <p:nvPicPr>
          <p:cNvPr id="16388" name="Picture 4" descr="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284538"/>
            <a:ext cx="7561262" cy="2673350"/>
          </a:xfr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11fb5b-4d70-40be-ac0a-8f5704650fcc" xsi:nil="true"/>
    <lcf76f155ced4ddcb4097134ff3c332f xmlns="b99e89bd-0f5d-43fa-a518-6607741647a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FFB6856988F84FAD5FB5AAD9B916DF" ma:contentTypeVersion="15" ma:contentTypeDescription="Crear nuevo documento." ma:contentTypeScope="" ma:versionID="803ba4b5b200da7766bb217707bed120">
  <xsd:schema xmlns:xsd="http://www.w3.org/2001/XMLSchema" xmlns:xs="http://www.w3.org/2001/XMLSchema" xmlns:p="http://schemas.microsoft.com/office/2006/metadata/properties" xmlns:ns2="b99e89bd-0f5d-43fa-a518-6607741647a5" xmlns:ns3="b611fb5b-4d70-40be-ac0a-8f5704650fcc" targetNamespace="http://schemas.microsoft.com/office/2006/metadata/properties" ma:root="true" ma:fieldsID="29acc1430bdf8f7e63ad6fe2113217ef" ns2:_="" ns3:_="">
    <xsd:import namespace="b99e89bd-0f5d-43fa-a518-6607741647a5"/>
    <xsd:import namespace="b611fb5b-4d70-40be-ac0a-8f5704650f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e89bd-0f5d-43fa-a518-6607741647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99375edc-ecdf-4f5c-9a1f-fe3446fc79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1fb5b-4d70-40be-ac0a-8f5704650fc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89d2a1f-66bf-4cf1-87c4-271635843d19}" ma:internalName="TaxCatchAll" ma:showField="CatchAllData" ma:web="b611fb5b-4d70-40be-ac0a-8f5704650f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F2F95-B0CC-4013-9C63-2B61DC3214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30ED4A-DB3B-4697-8B54-DE8BCD302B19}">
  <ds:schemaRefs>
    <ds:schemaRef ds:uri="http://schemas.microsoft.com/office/2006/metadata/properties"/>
    <ds:schemaRef ds:uri="http://schemas.microsoft.com/office/infopath/2007/PartnerControls"/>
    <ds:schemaRef ds:uri="b611fb5b-4d70-40be-ac0a-8f5704650fcc"/>
    <ds:schemaRef ds:uri="b99e89bd-0f5d-43fa-a518-6607741647a5"/>
  </ds:schemaRefs>
</ds:datastoreItem>
</file>

<file path=customXml/itemProps3.xml><?xml version="1.0" encoding="utf-8"?>
<ds:datastoreItem xmlns:ds="http://schemas.openxmlformats.org/officeDocument/2006/customXml" ds:itemID="{F1BBC5BA-F282-47E9-AF33-DAA5B44CF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e89bd-0f5d-43fa-a518-6607741647a5"/>
    <ds:schemaRef ds:uri="b611fb5b-4d70-40be-ac0a-8f5704650f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12697</TotalTime>
  <Words>4897</Words>
  <Application>Microsoft Office PowerPoint</Application>
  <PresentationFormat>Presentación en pantalla (4:3)</PresentationFormat>
  <Paragraphs>2070</Paragraphs>
  <Slides>84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84</vt:i4>
      </vt:variant>
    </vt:vector>
  </HeadingPairs>
  <TitlesOfParts>
    <vt:vector size="87" baseType="lpstr">
      <vt:lpstr>Arial</vt:lpstr>
      <vt:lpstr>Verdana</vt:lpstr>
      <vt:lpstr>Diseño predeterminado</vt:lpstr>
      <vt:lpstr>Diseño de Sistemas Secuenciales síncronos</vt:lpstr>
      <vt:lpstr>Método de Diseño de Sistemas Secuenciales síncronos con el uso de HDL y su implementación en un PLD</vt:lpstr>
      <vt:lpstr>Diseño de Sistemas Secuenciales síncronos</vt:lpstr>
      <vt:lpstr>Señal de alerta</vt:lpstr>
      <vt:lpstr>Control de Señal de Alerta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Cuantos Flip Flops ?</vt:lpstr>
      <vt:lpstr>3 Flip Flops</vt:lpstr>
      <vt:lpstr>Tabla de estado siguiente</vt:lpstr>
      <vt:lpstr>Tabla de estado siguiente</vt:lpstr>
      <vt:lpstr>Presentación de PowerPoint</vt:lpstr>
      <vt:lpstr>Cuantas salidas Combinacionales</vt:lpstr>
      <vt:lpstr>Presentación de PowerPoint</vt:lpstr>
      <vt:lpstr>Asignación de Valores a los estados</vt:lpstr>
      <vt:lpstr>Asignación de Valores a los estados</vt:lpstr>
      <vt:lpstr>Asignación de Valores a los estados</vt:lpstr>
      <vt:lpstr>Asignación de Valores a los estados</vt:lpstr>
      <vt:lpstr>Asignación de Valores a los estados</vt:lpstr>
      <vt:lpstr>Asignación de Valores a los estados</vt:lpstr>
      <vt:lpstr>Asignación de Valores a los estados</vt:lpstr>
      <vt:lpstr>Asignación de Valores a los estados</vt:lpstr>
      <vt:lpstr>Asignación de Valores a los estados</vt:lpstr>
      <vt:lpstr>Entradas y Salidas</vt:lpstr>
      <vt:lpstr>Archivo ABEL-HDL</vt:lpstr>
      <vt:lpstr>Presentación de PowerPoint</vt:lpstr>
      <vt:lpstr>Archivo ABEL-HDL</vt:lpstr>
      <vt:lpstr>Archivo ABEL-HDL</vt:lpstr>
      <vt:lpstr>Programación con Truth_table en modo secuencial :&gt;</vt:lpstr>
      <vt:lpstr>Programación con  Truth_table</vt:lpstr>
      <vt:lpstr>Programación con  Truth_table</vt:lpstr>
      <vt:lpstr>Presentación de PowerPoint</vt:lpstr>
      <vt:lpstr>Tabla de  Estado siguiente</vt:lpstr>
      <vt:lpstr>Tabla de  Estado siguiente</vt:lpstr>
      <vt:lpstr>Tabla de  Estado siguiente</vt:lpstr>
      <vt:lpstr>Tabla de  Estado siguiente</vt:lpstr>
      <vt:lpstr>Tabla de  Estado siguiente</vt:lpstr>
      <vt:lpstr>Código ABEL-HDL</vt:lpstr>
      <vt:lpstr>Código ABEL-HDL</vt:lpstr>
      <vt:lpstr>Tabla de  Estado siguiente</vt:lpstr>
      <vt:lpstr>Código ABEL-HDL</vt:lpstr>
      <vt:lpstr>Código ABEL-HDL</vt:lpstr>
      <vt:lpstr>Código ABEL-HDL</vt:lpstr>
      <vt:lpstr>Código ABEL-HDL</vt:lpstr>
      <vt:lpstr>Código ABEL-HDL</vt:lpstr>
      <vt:lpstr>Código ABEL-HDL</vt:lpstr>
      <vt:lpstr>Código ABEL-HDL</vt:lpstr>
      <vt:lpstr>Código ABEL-HDL</vt:lpstr>
      <vt:lpstr>Truth_Table</vt:lpstr>
      <vt:lpstr>Truth_Table</vt:lpstr>
      <vt:lpstr>Presentación de PowerPoint</vt:lpstr>
      <vt:lpstr>Auto Increíble</vt:lpstr>
      <vt:lpstr>Presentación de PowerPoint</vt:lpstr>
    </vt:vector>
  </TitlesOfParts>
  <Company>UANL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Digitales   Electronica Digital I  Febrero de 2003</dc:title>
  <dc:creator>Juan Angel Garza</dc:creator>
  <cp:lastModifiedBy>GONZALO ALBERTO GUAJARDO GALINDO</cp:lastModifiedBy>
  <cp:revision>533</cp:revision>
  <dcterms:created xsi:type="dcterms:W3CDTF">2003-01-31T23:57:11Z</dcterms:created>
  <dcterms:modified xsi:type="dcterms:W3CDTF">2022-05-09T13:54:06Z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0x0101007CFFB6856988F84FAD5FB5AAD9B916DF</vt:lpwstr>
  </property>
</Properties>
</file>