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259" r:id="rId4"/>
    <p:sldId id="265" r:id="rId5"/>
    <p:sldId id="264" r:id="rId6"/>
    <p:sldId id="261" r:id="rId7"/>
    <p:sldId id="266" r:id="rId8"/>
    <p:sldId id="262" r:id="rId9"/>
    <p:sldId id="308" r:id="rId10"/>
    <p:sldId id="267" r:id="rId11"/>
    <p:sldId id="268" r:id="rId12"/>
    <p:sldId id="269" r:id="rId13"/>
    <p:sldId id="270" r:id="rId14"/>
    <p:sldId id="271" r:id="rId15"/>
    <p:sldId id="263" r:id="rId16"/>
    <p:sldId id="272" r:id="rId17"/>
    <p:sldId id="273" r:id="rId18"/>
    <p:sldId id="274" r:id="rId19"/>
    <p:sldId id="275" r:id="rId20"/>
    <p:sldId id="276" r:id="rId21"/>
    <p:sldId id="285" r:id="rId22"/>
    <p:sldId id="286" r:id="rId23"/>
    <p:sldId id="287" r:id="rId24"/>
    <p:sldId id="288" r:id="rId25"/>
    <p:sldId id="359" r:id="rId26"/>
    <p:sldId id="362" r:id="rId27"/>
    <p:sldId id="278" r:id="rId28"/>
    <p:sldId id="279" r:id="rId29"/>
    <p:sldId id="360" r:id="rId30"/>
    <p:sldId id="361" r:id="rId31"/>
    <p:sldId id="282" r:id="rId32"/>
    <p:sldId id="310" r:id="rId33"/>
    <p:sldId id="289" r:id="rId34"/>
    <p:sldId id="312" r:id="rId35"/>
    <p:sldId id="290" r:id="rId36"/>
    <p:sldId id="400" r:id="rId37"/>
    <p:sldId id="294" r:id="rId38"/>
    <p:sldId id="295" r:id="rId39"/>
    <p:sldId id="296" r:id="rId40"/>
    <p:sldId id="297" r:id="rId41"/>
    <p:sldId id="409" r:id="rId42"/>
    <p:sldId id="410" r:id="rId43"/>
    <p:sldId id="299" r:id="rId44"/>
    <p:sldId id="300" r:id="rId45"/>
    <p:sldId id="301" r:id="rId46"/>
    <p:sldId id="302" r:id="rId47"/>
    <p:sldId id="303" r:id="rId48"/>
    <p:sldId id="320" r:id="rId49"/>
    <p:sldId id="411" r:id="rId50"/>
    <p:sldId id="363" r:id="rId51"/>
    <p:sldId id="412" r:id="rId52"/>
    <p:sldId id="333" r:id="rId53"/>
    <p:sldId id="334" r:id="rId54"/>
    <p:sldId id="335" r:id="rId55"/>
    <p:sldId id="336" r:id="rId56"/>
    <p:sldId id="337" r:id="rId57"/>
    <p:sldId id="339" r:id="rId58"/>
    <p:sldId id="41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403" r:id="rId79"/>
    <p:sldId id="383" r:id="rId80"/>
    <p:sldId id="405" r:id="rId81"/>
    <p:sldId id="406" r:id="rId82"/>
    <p:sldId id="407" r:id="rId83"/>
    <p:sldId id="387" r:id="rId84"/>
    <p:sldId id="388" r:id="rId85"/>
    <p:sldId id="408" r:id="rId86"/>
    <p:sldId id="401" r:id="rId87"/>
    <p:sldId id="398" r:id="rId88"/>
    <p:sldId id="399" r:id="rId89"/>
    <p:sldId id="414" r:id="rId9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6600"/>
    <a:srgbClr val="003300"/>
    <a:srgbClr val="FFFF99"/>
    <a:srgbClr val="DDDDDD"/>
    <a:srgbClr val="CCFFCC"/>
    <a:srgbClr val="99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1FE5A7-1013-4B2F-9C3C-9CDDC0D1135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/>
              <a:t>Haga clic para modificar el estilo de texto del patrón</a:t>
            </a:r>
          </a:p>
          <a:p>
            <a:pPr lvl="1"/>
            <a:r>
              <a:rPr lang="es-ES" altLang="es-MX" noProof="0"/>
              <a:t>Segundo nivel</a:t>
            </a:r>
          </a:p>
          <a:p>
            <a:pPr lvl="2"/>
            <a:r>
              <a:rPr lang="es-ES" altLang="es-MX" noProof="0"/>
              <a:t>Tercer nivel</a:t>
            </a:r>
          </a:p>
          <a:p>
            <a:pPr lvl="3"/>
            <a:r>
              <a:rPr lang="es-ES" altLang="es-MX" noProof="0"/>
              <a:t>Cuarto nivel</a:t>
            </a:r>
          </a:p>
          <a:p>
            <a:pPr lvl="4"/>
            <a:r>
              <a:rPr lang="es-ES" altLang="es-MX" noProof="0"/>
              <a:t>Quinto nivel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CD2DB-E178-41D8-ADB4-9545B8C005D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4C48D-E3C0-4C5C-9AFB-509FB8EFF095}" type="slidenum">
              <a:rPr lang="es-ES" altLang="es-MX" smtClean="0"/>
              <a:pPr/>
              <a:t>1</a:t>
            </a:fld>
            <a:endParaRPr lang="es-ES" altLang="es-MX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7F31F-3BC8-4EA9-A4B0-C56120D54910}" type="slidenum">
              <a:rPr lang="es-ES" altLang="es-MX" smtClean="0"/>
              <a:pPr/>
              <a:t>10</a:t>
            </a:fld>
            <a:endParaRPr lang="es-ES" altLang="es-MX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7E8C50-8150-46A6-9EC5-539B6B982B08}" type="slidenum">
              <a:rPr lang="es-ES" altLang="es-MX" smtClean="0"/>
              <a:pPr/>
              <a:t>11</a:t>
            </a:fld>
            <a:endParaRPr lang="es-ES" altLang="es-MX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4EA4E0-B212-426E-80AC-CDCA44171F8A}" type="slidenum">
              <a:rPr lang="es-ES" altLang="es-MX" smtClean="0"/>
              <a:pPr/>
              <a:t>12</a:t>
            </a:fld>
            <a:endParaRPr lang="es-ES" altLang="es-MX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9106B8-A546-4475-8D93-076AC9EB847E}" type="slidenum">
              <a:rPr lang="es-ES" altLang="es-MX" smtClean="0"/>
              <a:pPr/>
              <a:t>13</a:t>
            </a:fld>
            <a:endParaRPr lang="es-ES" altLang="es-MX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2B143-F3F5-4C07-86A8-630D1B3538FB}" type="slidenum">
              <a:rPr lang="es-ES" altLang="es-MX" smtClean="0"/>
              <a:pPr/>
              <a:t>14</a:t>
            </a:fld>
            <a:endParaRPr lang="es-ES" altLang="es-MX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C82724-5D6F-4128-9018-5FE7399A334A}" type="slidenum">
              <a:rPr lang="es-ES" altLang="es-MX" smtClean="0"/>
              <a:pPr/>
              <a:t>15</a:t>
            </a:fld>
            <a:endParaRPr lang="es-ES" altLang="es-MX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E423C7-5854-4D7A-B4D2-2DE6029790B7}" type="slidenum">
              <a:rPr lang="es-ES" altLang="es-MX" smtClean="0"/>
              <a:pPr/>
              <a:t>16</a:t>
            </a:fld>
            <a:endParaRPr lang="es-ES" altLang="es-MX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C3E373-0EDD-4311-8AD5-A3E2F8D88260}" type="slidenum">
              <a:rPr lang="es-ES" altLang="es-MX" smtClean="0"/>
              <a:pPr/>
              <a:t>17</a:t>
            </a:fld>
            <a:endParaRPr lang="es-ES" altLang="es-MX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11C84-8325-4C04-A041-9822A606CAAA}" type="slidenum">
              <a:rPr lang="es-ES" altLang="es-MX" smtClean="0"/>
              <a:pPr/>
              <a:t>18</a:t>
            </a:fld>
            <a:endParaRPr lang="es-ES" altLang="es-MX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30DF67-53A5-4BDD-B3B6-DDDF9E5BF6F5}" type="slidenum">
              <a:rPr lang="es-ES" altLang="es-MX" smtClean="0"/>
              <a:pPr/>
              <a:t>19</a:t>
            </a:fld>
            <a:endParaRPr lang="es-ES" altLang="es-MX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874564-2D6F-4AB4-A30A-45EBCE2B7ACD}" type="slidenum">
              <a:rPr lang="es-ES" altLang="es-MX" smtClean="0"/>
              <a:pPr/>
              <a:t>2</a:t>
            </a:fld>
            <a:endParaRPr lang="es-ES" altLang="es-MX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BCE808-ECEE-4410-8A34-BCEAA8092400}" type="slidenum">
              <a:rPr lang="es-ES" altLang="es-MX" smtClean="0"/>
              <a:pPr/>
              <a:t>20</a:t>
            </a:fld>
            <a:endParaRPr lang="es-ES" altLang="es-MX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5CF9E-5499-4F86-999A-D17F0E13CD95}" type="slidenum">
              <a:rPr lang="es-ES" altLang="es-MX" smtClean="0"/>
              <a:pPr/>
              <a:t>21</a:t>
            </a:fld>
            <a:endParaRPr lang="es-ES" altLang="es-MX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2222D-E421-4484-A374-5EF46DC0FF31}" type="slidenum">
              <a:rPr lang="es-ES" altLang="es-MX" smtClean="0"/>
              <a:pPr/>
              <a:t>22</a:t>
            </a:fld>
            <a:endParaRPr lang="es-ES" altLang="es-MX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242DB4-A147-4BB1-974F-65CA8B99D800}" type="slidenum">
              <a:rPr lang="es-ES" altLang="es-MX" smtClean="0"/>
              <a:pPr/>
              <a:t>23</a:t>
            </a:fld>
            <a:endParaRPr lang="es-ES" altLang="es-MX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0562B2-6AB2-440C-A6BF-331CFCC7356B}" type="slidenum">
              <a:rPr lang="es-ES" altLang="es-MX" smtClean="0"/>
              <a:pPr/>
              <a:t>24</a:t>
            </a:fld>
            <a:endParaRPr lang="es-ES" altLang="es-MX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3D8704-1DD1-4DD8-9225-44D99BEA62C6}" type="slidenum">
              <a:rPr lang="es-ES" altLang="es-MX" smtClean="0"/>
              <a:pPr/>
              <a:t>26</a:t>
            </a:fld>
            <a:endParaRPr lang="es-ES" altLang="es-MX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FA9CD6-CB36-4418-AE6D-9AAF8B4A8948}" type="slidenum">
              <a:rPr lang="es-ES" altLang="es-MX" sz="1200"/>
              <a:pPr algn="r" eaLnBrk="1" hangingPunct="1"/>
              <a:t>26</a:t>
            </a:fld>
            <a:endParaRPr lang="es-ES" altLang="es-MX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4A816-793A-4CEA-8C24-FBC3A3AB91ED}" type="slidenum">
              <a:rPr lang="es-ES" altLang="es-MX" smtClean="0"/>
              <a:pPr/>
              <a:t>27</a:t>
            </a:fld>
            <a:endParaRPr lang="es-ES" altLang="es-MX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161D6E-FA90-44ED-AC6F-B13ABE97B9C0}" type="slidenum">
              <a:rPr lang="es-ES" altLang="es-MX" smtClean="0"/>
              <a:pPr/>
              <a:t>28</a:t>
            </a:fld>
            <a:endParaRPr lang="es-ES" altLang="es-MX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AC130E-5F38-44DC-A278-458A88846494}" type="slidenum">
              <a:rPr lang="es-ES" altLang="es-MX" smtClean="0"/>
              <a:pPr/>
              <a:t>29</a:t>
            </a:fld>
            <a:endParaRPr lang="es-ES" altLang="es-MX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4D19B-B4D2-4828-BE3D-70B7E53C5263}" type="slidenum">
              <a:rPr lang="es-ES" altLang="es-MX" smtClean="0"/>
              <a:pPr/>
              <a:t>30</a:t>
            </a:fld>
            <a:endParaRPr lang="es-ES" altLang="es-MX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54C7EF-845A-4E58-8275-237B8C44E855}" type="slidenum">
              <a:rPr lang="es-ES" altLang="es-MX" smtClean="0"/>
              <a:pPr/>
              <a:t>3</a:t>
            </a:fld>
            <a:endParaRPr lang="es-ES" altLang="es-MX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173C0-19BA-4C63-8C63-2542B4F2DFDD}" type="slidenum">
              <a:rPr lang="es-ES" altLang="es-MX" smtClean="0"/>
              <a:pPr/>
              <a:t>31</a:t>
            </a:fld>
            <a:endParaRPr lang="es-ES" altLang="es-MX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AA9B78-560C-41E7-BD05-D74893886FB9}" type="slidenum">
              <a:rPr lang="es-ES" altLang="es-MX" smtClean="0"/>
              <a:pPr/>
              <a:t>32</a:t>
            </a:fld>
            <a:endParaRPr lang="es-ES" altLang="es-MX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91BC0F-B722-4336-8D7D-9604B12F00C6}" type="slidenum">
              <a:rPr lang="es-ES" altLang="es-MX" smtClean="0"/>
              <a:pPr/>
              <a:t>33</a:t>
            </a:fld>
            <a:endParaRPr lang="es-ES" altLang="es-MX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8AACF8-F3DC-4418-836A-AD4354B21503}" type="slidenum">
              <a:rPr lang="es-ES" altLang="es-MX" smtClean="0"/>
              <a:pPr/>
              <a:t>34</a:t>
            </a:fld>
            <a:endParaRPr lang="es-ES" altLang="es-MX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A3CBE7-A1A7-4BCE-B804-56341FA5A1EF}" type="slidenum">
              <a:rPr lang="es-ES" altLang="es-MX" smtClean="0"/>
              <a:pPr/>
              <a:t>35</a:t>
            </a:fld>
            <a:endParaRPr lang="es-ES" altLang="es-MX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A90B80-E599-4C24-BEC6-CA19F77D8AC2}" type="slidenum">
              <a:rPr lang="es-ES" altLang="es-MX" smtClean="0"/>
              <a:pPr/>
              <a:t>36</a:t>
            </a:fld>
            <a:endParaRPr lang="es-ES" altLang="es-MX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2AD3C8-CD70-423C-AF48-BEF46E83DA58}" type="slidenum">
              <a:rPr lang="es-ES" altLang="es-MX" sz="1200"/>
              <a:pPr algn="r" eaLnBrk="1" hangingPunct="1"/>
              <a:t>36</a:t>
            </a:fld>
            <a:endParaRPr lang="es-ES" altLang="es-MX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38CD5C-E676-4366-8424-93FAF788AF4D}" type="slidenum">
              <a:rPr lang="es-ES" altLang="es-MX" smtClean="0"/>
              <a:pPr/>
              <a:t>37</a:t>
            </a:fld>
            <a:endParaRPr lang="es-ES" altLang="es-MX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DDA917-CCAF-4F92-BFCC-BE570842F325}" type="slidenum">
              <a:rPr lang="es-ES" altLang="es-MX" smtClean="0"/>
              <a:pPr/>
              <a:t>38</a:t>
            </a:fld>
            <a:endParaRPr lang="es-ES" altLang="es-MX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352A6-B599-42C6-9EA4-FEE67CD3A326}" type="slidenum">
              <a:rPr lang="es-ES" altLang="es-MX" smtClean="0"/>
              <a:pPr/>
              <a:t>39</a:t>
            </a:fld>
            <a:endParaRPr lang="es-ES" altLang="es-MX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A07DDC-1040-45EE-BA59-2C657BEA86E1}" type="slidenum">
              <a:rPr lang="es-ES" altLang="es-MX" smtClean="0"/>
              <a:pPr/>
              <a:t>40</a:t>
            </a:fld>
            <a:endParaRPr lang="es-ES" altLang="es-MX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BD9435-F0CD-4D04-9814-6FCDF62EAAEF}" type="slidenum">
              <a:rPr lang="es-ES" altLang="es-MX" smtClean="0"/>
              <a:pPr/>
              <a:t>4</a:t>
            </a:fld>
            <a:endParaRPr lang="es-ES" altLang="es-MX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B26A30-82A2-4A24-81BB-92E9D6737BBB}" type="slidenum">
              <a:rPr lang="es-ES" altLang="es-MX" smtClean="0"/>
              <a:pPr/>
              <a:t>41</a:t>
            </a:fld>
            <a:endParaRPr lang="es-ES" altLang="es-MX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785792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B26A30-82A2-4A24-81BB-92E9D6737BBB}" type="slidenum">
              <a:rPr lang="es-ES" altLang="es-MX" smtClean="0"/>
              <a:pPr/>
              <a:t>42</a:t>
            </a:fld>
            <a:endParaRPr lang="es-ES" altLang="es-MX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4215559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6E1F83-A0C8-4248-B51C-2EDEED01D40E}" type="slidenum">
              <a:rPr lang="es-ES" altLang="es-MX" smtClean="0"/>
              <a:pPr/>
              <a:t>43</a:t>
            </a:fld>
            <a:endParaRPr lang="es-ES" altLang="es-MX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7E2768-CE5B-4802-B1DD-77C9F5A798D9}" type="slidenum">
              <a:rPr lang="es-ES" altLang="es-MX" smtClean="0"/>
              <a:pPr/>
              <a:t>44</a:t>
            </a:fld>
            <a:endParaRPr lang="es-ES" altLang="es-MX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87652-663A-43E6-81B3-3DB35B5D867A}" type="slidenum">
              <a:rPr lang="es-ES" altLang="es-MX" smtClean="0"/>
              <a:pPr/>
              <a:t>45</a:t>
            </a:fld>
            <a:endParaRPr lang="es-ES" altLang="es-MX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67D8F-1B22-4154-BE3C-8E0D7541BA8F}" type="slidenum">
              <a:rPr lang="es-ES" altLang="es-MX" smtClean="0"/>
              <a:pPr/>
              <a:t>46</a:t>
            </a:fld>
            <a:endParaRPr lang="es-ES" altLang="es-MX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DD1E2A-AB2D-40E7-A7F2-329ADF2F6E31}" type="slidenum">
              <a:rPr lang="es-ES" altLang="es-MX" smtClean="0"/>
              <a:pPr/>
              <a:t>47</a:t>
            </a:fld>
            <a:endParaRPr lang="es-ES" altLang="es-MX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8E9F24-3BD2-4014-8A4B-BA75C85031A6}" type="slidenum">
              <a:rPr lang="es-ES" altLang="es-MX" smtClean="0"/>
              <a:pPr/>
              <a:t>48</a:t>
            </a:fld>
            <a:endParaRPr lang="es-ES" altLang="es-MX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429F7B-9491-4FED-8EFB-11E73B352508}" type="slidenum">
              <a:rPr lang="es-ES" altLang="es-MX" sz="1200"/>
              <a:pPr algn="r" eaLnBrk="1" hangingPunct="1"/>
              <a:t>48</a:t>
            </a:fld>
            <a:endParaRPr lang="es-ES" altLang="es-MX" sz="12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8E9F24-3BD2-4014-8A4B-BA75C85031A6}" type="slidenum">
              <a:rPr lang="es-ES" altLang="es-MX" smtClean="0"/>
              <a:pPr/>
              <a:t>49</a:t>
            </a:fld>
            <a:endParaRPr lang="es-ES" altLang="es-MX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429F7B-9491-4FED-8EFB-11E73B352508}" type="slidenum">
              <a:rPr lang="es-ES" altLang="es-MX" sz="1200"/>
              <a:pPr algn="r" eaLnBrk="1" hangingPunct="1"/>
              <a:t>49</a:t>
            </a:fld>
            <a:endParaRPr lang="es-ES" altLang="es-MX" sz="1200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61912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62B11-6671-4291-AD0D-AAAA0A98194E}" type="slidenum">
              <a:rPr lang="es-ES" altLang="es-MX" smtClean="0"/>
              <a:pPr/>
              <a:t>50</a:t>
            </a:fld>
            <a:endParaRPr lang="es-ES" altLang="es-MX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4188CB-A649-458C-B297-086242CD98F7}" type="slidenum">
              <a:rPr lang="es-ES" altLang="es-MX" sz="1200"/>
              <a:pPr algn="r" eaLnBrk="1" hangingPunct="1"/>
              <a:t>50</a:t>
            </a:fld>
            <a:endParaRPr lang="es-ES" altLang="es-MX" sz="120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BF0E6-E812-4C5B-AD66-4CC22EB3150E}" type="slidenum">
              <a:rPr lang="es-ES" altLang="es-MX" smtClean="0"/>
              <a:pPr/>
              <a:t>5</a:t>
            </a:fld>
            <a:endParaRPr lang="es-ES" altLang="es-MX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1D65D-C7E1-47EB-B976-84EBAEDB72BB}" type="slidenum">
              <a:rPr lang="es-ES" altLang="es-MX" smtClean="0"/>
              <a:pPr/>
              <a:t>51</a:t>
            </a:fld>
            <a:endParaRPr lang="es-ES" altLang="es-MX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F4CF99-662B-47E4-B52D-B732635A6234}" type="slidenum">
              <a:rPr lang="es-ES" altLang="es-MX" sz="1200"/>
              <a:pPr algn="r" eaLnBrk="1" hangingPunct="1"/>
              <a:t>51</a:t>
            </a:fld>
            <a:endParaRPr lang="es-ES" altLang="es-MX" sz="120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79488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91D65D-C7E1-47EB-B976-84EBAEDB72BB}" type="slidenum">
              <a:rPr lang="es-ES" altLang="es-MX" smtClean="0"/>
              <a:pPr/>
              <a:t>52</a:t>
            </a:fld>
            <a:endParaRPr lang="es-ES" altLang="es-MX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F4CF99-662B-47E4-B52D-B732635A6234}" type="slidenum">
              <a:rPr lang="es-ES" altLang="es-MX" sz="1200"/>
              <a:pPr algn="r" eaLnBrk="1" hangingPunct="1"/>
              <a:t>52</a:t>
            </a:fld>
            <a:endParaRPr lang="es-ES" altLang="es-MX" sz="120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4F1AB-257D-42D9-B22F-EA31D1A34FEA}" type="slidenum">
              <a:rPr lang="es-ES" altLang="es-MX" smtClean="0"/>
              <a:pPr/>
              <a:t>53</a:t>
            </a:fld>
            <a:endParaRPr lang="es-ES" altLang="es-MX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C28CF4-257C-4BBA-B340-09F9E86279C7}" type="slidenum">
              <a:rPr lang="es-ES" altLang="es-MX" sz="1200"/>
              <a:pPr algn="r" eaLnBrk="1" hangingPunct="1"/>
              <a:t>53</a:t>
            </a:fld>
            <a:endParaRPr lang="es-ES" altLang="es-MX" sz="120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EFF232-6FA9-47C6-822C-4A6416992AD7}" type="slidenum">
              <a:rPr lang="es-ES" altLang="es-MX" smtClean="0"/>
              <a:pPr/>
              <a:t>54</a:t>
            </a:fld>
            <a:endParaRPr lang="es-ES" altLang="es-MX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1F470D-C1BF-4262-B248-73F3427D7A36}" type="slidenum">
              <a:rPr lang="es-ES" altLang="es-MX" sz="1200"/>
              <a:pPr algn="r" eaLnBrk="1" hangingPunct="1"/>
              <a:t>54</a:t>
            </a:fld>
            <a:endParaRPr lang="es-ES" altLang="es-MX" sz="1200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87F943-F597-4C20-A98A-5C8D08D981CC}" type="slidenum">
              <a:rPr lang="es-ES" altLang="es-MX" smtClean="0"/>
              <a:pPr/>
              <a:t>55</a:t>
            </a:fld>
            <a:endParaRPr lang="es-ES" altLang="es-MX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760700-B7D8-43C1-BA6D-B778076CF0D2}" type="slidenum">
              <a:rPr lang="es-ES" altLang="es-MX" sz="1200"/>
              <a:pPr algn="r" eaLnBrk="1" hangingPunct="1"/>
              <a:t>55</a:t>
            </a:fld>
            <a:endParaRPr lang="es-ES" altLang="es-MX" sz="1200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C2B3AF-09FE-4FCD-88D6-F014B119EA5C}" type="slidenum">
              <a:rPr lang="es-ES" altLang="es-MX" smtClean="0"/>
              <a:pPr/>
              <a:t>56</a:t>
            </a:fld>
            <a:endParaRPr lang="es-ES" altLang="es-MX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AF78DF-7D68-4AFB-836E-1CB2D77B764C}" type="slidenum">
              <a:rPr lang="es-ES" altLang="es-MX" sz="1200"/>
              <a:pPr algn="r" eaLnBrk="1" hangingPunct="1"/>
              <a:t>56</a:t>
            </a:fld>
            <a:endParaRPr lang="es-ES" altLang="es-MX" sz="1200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B35BA-0B05-47CF-9AB0-D89D488870E3}" type="slidenum">
              <a:rPr lang="es-ES" altLang="es-MX" smtClean="0"/>
              <a:pPr/>
              <a:t>57</a:t>
            </a:fld>
            <a:endParaRPr lang="es-ES" altLang="es-MX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678B12-B1B7-4C35-894E-570F2FF37647}" type="slidenum">
              <a:rPr lang="es-ES" altLang="es-MX" sz="1200"/>
              <a:pPr algn="r" eaLnBrk="1" hangingPunct="1"/>
              <a:t>57</a:t>
            </a:fld>
            <a:endParaRPr lang="es-ES" altLang="es-MX" sz="1200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B35BA-0B05-47CF-9AB0-D89D488870E3}" type="slidenum">
              <a:rPr lang="es-ES" altLang="es-MX" smtClean="0"/>
              <a:pPr/>
              <a:t>58</a:t>
            </a:fld>
            <a:endParaRPr lang="es-ES" altLang="es-MX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678B12-B1B7-4C35-894E-570F2FF37647}" type="slidenum">
              <a:rPr lang="es-ES" altLang="es-MX" sz="1200"/>
              <a:pPr algn="r" eaLnBrk="1" hangingPunct="1"/>
              <a:t>58</a:t>
            </a:fld>
            <a:endParaRPr lang="es-ES" altLang="es-MX" sz="1200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396621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D9A515-5C26-4844-ADE5-2B5748766103}" type="slidenum">
              <a:rPr lang="es-ES" altLang="es-MX" smtClean="0"/>
              <a:pPr/>
              <a:t>59</a:t>
            </a:fld>
            <a:endParaRPr lang="es-ES" altLang="es-MX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3125FC-A99E-494D-B70B-6125E33A6771}" type="slidenum">
              <a:rPr lang="es-ES" altLang="es-MX" sz="1200"/>
              <a:pPr algn="r" eaLnBrk="1" hangingPunct="1"/>
              <a:t>59</a:t>
            </a:fld>
            <a:endParaRPr lang="es-ES" altLang="es-MX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A4DA8-7999-4C8B-A032-968F87FA3663}" type="slidenum">
              <a:rPr lang="es-ES" altLang="es-MX" smtClean="0"/>
              <a:pPr/>
              <a:t>86</a:t>
            </a:fld>
            <a:endParaRPr lang="es-ES" altLang="es-MX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1DC3926-4DEC-4992-8E57-AFEC91F516CC}" type="slidenum">
              <a:rPr lang="es-ES" altLang="es-MX" sz="1200"/>
              <a:pPr algn="r" eaLnBrk="1" hangingPunct="1"/>
              <a:t>86</a:t>
            </a:fld>
            <a:endParaRPr lang="es-ES" altLang="es-MX" sz="120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E64EA0-36C6-4A5E-B615-831A946401B6}" type="slidenum">
              <a:rPr lang="es-ES" altLang="es-MX" smtClean="0"/>
              <a:pPr/>
              <a:t>6</a:t>
            </a:fld>
            <a:endParaRPr lang="es-ES" altLang="es-MX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F5A58-7B69-4BF3-A193-57D195DC67BF}" type="slidenum">
              <a:rPr lang="es-ES" altLang="es-MX" smtClean="0"/>
              <a:pPr/>
              <a:t>7</a:t>
            </a:fld>
            <a:endParaRPr lang="es-ES" altLang="es-MX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850735-6758-41D3-BCAA-48BFD185F178}" type="slidenum">
              <a:rPr lang="es-ES" altLang="es-MX" smtClean="0"/>
              <a:pPr/>
              <a:t>8</a:t>
            </a:fld>
            <a:endParaRPr lang="es-ES" altLang="es-MX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E3A666-5B22-456D-BA82-C7750F7E2C31}" type="slidenum">
              <a:rPr lang="es-ES" altLang="es-MX" smtClean="0"/>
              <a:pPr/>
              <a:t>9</a:t>
            </a:fld>
            <a:endParaRPr lang="es-ES" altLang="es-MX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7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283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64300" y="692150"/>
            <a:ext cx="1925638" cy="46815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4213" y="692150"/>
            <a:ext cx="5627687" cy="46815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79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4213" y="1484313"/>
            <a:ext cx="3776662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3776663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73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4213" y="1484313"/>
            <a:ext cx="3776662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13275" y="1484313"/>
            <a:ext cx="3776663" cy="18684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13275" y="3505200"/>
            <a:ext cx="3776663" cy="18684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75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4213" y="1484313"/>
            <a:ext cx="7705725" cy="38893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75707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6408737" cy="5762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776662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13275" y="1484313"/>
            <a:ext cx="3776663" cy="18684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13275" y="3505200"/>
            <a:ext cx="3776663" cy="18684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7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61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01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776662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3776663" cy="38893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3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98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6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28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39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7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 sz="1400" b="1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692150"/>
            <a:ext cx="64087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	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68313" y="47625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algn="ctr"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algn="ctr"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algn="ctr"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algn="ctr"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/>
              <a:t>	</a:t>
            </a:r>
          </a:p>
        </p:txBody>
      </p:sp>
      <p:sp>
        <p:nvSpPr>
          <p:cNvPr id="1029" name="Freeform 18"/>
          <p:cNvSpPr>
            <a:spLocks/>
          </p:cNvSpPr>
          <p:nvPr userDrawn="1"/>
        </p:nvSpPr>
        <p:spPr bwMode="auto">
          <a:xfrm>
            <a:off x="-19050" y="-28575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-42863" y="-28575"/>
            <a:ext cx="332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Universidad Autónoma de Nuevo León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Facultad de Ingeniería Mecánica y Eléctrica</a:t>
            </a:r>
          </a:p>
        </p:txBody>
      </p:sp>
      <p:sp>
        <p:nvSpPr>
          <p:cNvPr id="1031" name="AutoShape 137"/>
          <p:cNvSpPr>
            <a:spLocks noChangeArrowheads="1"/>
          </p:cNvSpPr>
          <p:nvPr userDrawn="1"/>
        </p:nvSpPr>
        <p:spPr bwMode="auto">
          <a:xfrm>
            <a:off x="900113" y="1125538"/>
            <a:ext cx="2952750" cy="2303462"/>
          </a:xfrm>
          <a:prstGeom prst="hexagon">
            <a:avLst>
              <a:gd name="adj" fmla="val 32047"/>
              <a:gd name="vf" fmla="val 115470"/>
            </a:avLst>
          </a:prstGeom>
          <a:solidFill>
            <a:srgbClr val="CCFF33">
              <a:alpha val="7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2" name="AutoShape 138"/>
          <p:cNvSpPr>
            <a:spLocks noChangeArrowheads="1"/>
          </p:cNvSpPr>
          <p:nvPr userDrawn="1"/>
        </p:nvSpPr>
        <p:spPr bwMode="auto">
          <a:xfrm>
            <a:off x="3095625" y="2276475"/>
            <a:ext cx="2952750" cy="2303463"/>
          </a:xfrm>
          <a:prstGeom prst="hexagon">
            <a:avLst>
              <a:gd name="adj" fmla="val 32047"/>
              <a:gd name="vf" fmla="val 115470"/>
            </a:avLst>
          </a:prstGeom>
          <a:solidFill>
            <a:srgbClr val="CCFF33">
              <a:alpha val="7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3" name="AutoShape 173"/>
          <p:cNvSpPr>
            <a:spLocks noChangeArrowheads="1"/>
          </p:cNvSpPr>
          <p:nvPr userDrawn="1"/>
        </p:nvSpPr>
        <p:spPr bwMode="auto">
          <a:xfrm>
            <a:off x="5292725" y="3429000"/>
            <a:ext cx="2952750" cy="2303463"/>
          </a:xfrm>
          <a:prstGeom prst="hexagon">
            <a:avLst>
              <a:gd name="adj" fmla="val 32047"/>
              <a:gd name="vf" fmla="val 115470"/>
            </a:avLst>
          </a:prstGeom>
          <a:solidFill>
            <a:srgbClr val="CCFF33">
              <a:alpha val="7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4" name="AutoShape 176"/>
          <p:cNvSpPr>
            <a:spLocks noChangeArrowheads="1"/>
          </p:cNvSpPr>
          <p:nvPr userDrawn="1"/>
        </p:nvSpPr>
        <p:spPr bwMode="auto">
          <a:xfrm>
            <a:off x="5292725" y="1125538"/>
            <a:ext cx="2952750" cy="2303462"/>
          </a:xfrm>
          <a:prstGeom prst="hexagon">
            <a:avLst>
              <a:gd name="adj" fmla="val 32047"/>
              <a:gd name="vf" fmla="val 115470"/>
            </a:avLst>
          </a:prstGeom>
          <a:solidFill>
            <a:srgbClr val="CCFF33">
              <a:alpha val="7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5" name="AutoShape 177"/>
          <p:cNvSpPr>
            <a:spLocks noChangeArrowheads="1"/>
          </p:cNvSpPr>
          <p:nvPr userDrawn="1"/>
        </p:nvSpPr>
        <p:spPr bwMode="auto">
          <a:xfrm>
            <a:off x="900113" y="3429000"/>
            <a:ext cx="2952750" cy="2303463"/>
          </a:xfrm>
          <a:prstGeom prst="hexagon">
            <a:avLst>
              <a:gd name="adj" fmla="val 32047"/>
              <a:gd name="vf" fmla="val 115470"/>
            </a:avLst>
          </a:prstGeom>
          <a:solidFill>
            <a:srgbClr val="CCFF33">
              <a:alpha val="70195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6" name="AutoShape 178"/>
          <p:cNvSpPr>
            <a:spLocks noChangeArrowheads="1"/>
          </p:cNvSpPr>
          <p:nvPr userDrawn="1"/>
        </p:nvSpPr>
        <p:spPr bwMode="auto">
          <a:xfrm>
            <a:off x="3094038" y="4554538"/>
            <a:ext cx="2952750" cy="2303462"/>
          </a:xfrm>
          <a:prstGeom prst="hexagon">
            <a:avLst>
              <a:gd name="adj" fmla="val 32047"/>
              <a:gd name="vf" fmla="val 11547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chemeClr val="bg1"/>
              </a:solidFill>
            </a:endParaRPr>
          </a:p>
        </p:txBody>
      </p:sp>
      <p:sp>
        <p:nvSpPr>
          <p:cNvPr id="1037" name="Freeform 14"/>
          <p:cNvSpPr>
            <a:spLocks/>
          </p:cNvSpPr>
          <p:nvPr userDrawn="1"/>
        </p:nvSpPr>
        <p:spPr bwMode="auto">
          <a:xfrm rot="10800000">
            <a:off x="0" y="6443663"/>
            <a:ext cx="9163050" cy="438150"/>
          </a:xfrm>
          <a:custGeom>
            <a:avLst/>
            <a:gdLst>
              <a:gd name="T0" fmla="*/ 2147483646 w 5772"/>
              <a:gd name="T1" fmla="*/ 2147483646 h 276"/>
              <a:gd name="T2" fmla="*/ 0 w 5772"/>
              <a:gd name="T3" fmla="*/ 0 h 276"/>
              <a:gd name="T4" fmla="*/ 2147483646 w 5772"/>
              <a:gd name="T5" fmla="*/ 2147483646 h 276"/>
              <a:gd name="T6" fmla="*/ 2147483646 w 5772"/>
              <a:gd name="T7" fmla="*/ 2147483646 h 276"/>
              <a:gd name="T8" fmla="*/ 2147483646 w 5772"/>
              <a:gd name="T9" fmla="*/ 2147483646 h 276"/>
              <a:gd name="T10" fmla="*/ 2147483646 w 5772"/>
              <a:gd name="T11" fmla="*/ 2147483646 h 276"/>
              <a:gd name="T12" fmla="*/ 2147483646 w 5772"/>
              <a:gd name="T13" fmla="*/ 2147483646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2" h="276">
                <a:moveTo>
                  <a:pt x="6" y="276"/>
                </a:moveTo>
                <a:lnTo>
                  <a:pt x="0" y="0"/>
                </a:lnTo>
                <a:lnTo>
                  <a:pt x="5772" y="6"/>
                </a:lnTo>
                <a:lnTo>
                  <a:pt x="5772" y="186"/>
                </a:lnTo>
                <a:lnTo>
                  <a:pt x="2850" y="186"/>
                </a:lnTo>
                <a:lnTo>
                  <a:pt x="2658" y="276"/>
                </a:lnTo>
                <a:lnTo>
                  <a:pt x="6" y="276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8" name="Rectangle 17"/>
          <p:cNvSpPr>
            <a:spLocks noChangeArrowheads="1"/>
          </p:cNvSpPr>
          <p:nvPr userDrawn="1"/>
        </p:nvSpPr>
        <p:spPr bwMode="auto">
          <a:xfrm>
            <a:off x="75438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Sistemas Digitales</a:t>
            </a:r>
          </a:p>
          <a:p>
            <a:pPr eaLnBrk="1" hangingPunct="1">
              <a:defRPr/>
            </a:pPr>
            <a:r>
              <a:rPr lang="es-ES" altLang="es-MX" sz="1200" b="1">
                <a:solidFill>
                  <a:schemeClr val="bg1"/>
                </a:solidFill>
              </a:rPr>
              <a:t>Electrónica Digital I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7057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Verdana" panose="020B0604030504040204" pitchFamily="34" charset="0"/>
        </a:defRPr>
      </a:lvl9pPr>
    </p:titleStyle>
    <p:bodyStyle>
      <a:lvl1pPr marL="342900" indent="-342900" algn="just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uanledu-my.sharepoint.com/:v:/g/personal/juan_garzagza_uanl_edu_mx/EfuPv6cD3G5GsvktkKMa_U8B4B7v3ANi-M22xn7tPYjHNw?nav=eyJyZWZlcnJhbEluZm8iOnsicmVmZXJyYWxBcHAiOiJTdHJlYW1XZWJBcHAiLCJyZWZlcnJhbFZpZXciOiJTaGFyZURpYWxvZy1MaW5rIiwicmVmZXJyYWxBcHBQbGF0Zm9ybSI6IldlYiIsInJlZmVycmFsTW9kZSI6InZpZXcifX0%3D&amp;e=4yemLV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576263"/>
          </a:xfrm>
        </p:spPr>
        <p:txBody>
          <a:bodyPr/>
          <a:lstStyle/>
          <a:p>
            <a:pPr eaLnBrk="1" hangingPunct="1"/>
            <a:r>
              <a:rPr lang="es-ES" altLang="es-MX"/>
              <a:t>Sistemas Numéricos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395288" y="4672740"/>
            <a:ext cx="8229600" cy="144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Los números son el lenguaje en que se expresa el Universo, </a:t>
            </a:r>
            <a:b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todo aquello que vemos y no vemos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buNone/>
            </a:pPr>
            <a:r>
              <a:rPr lang="es-E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Pitágoras.</a:t>
            </a:r>
          </a:p>
        </p:txBody>
      </p:sp>
      <p:pic>
        <p:nvPicPr>
          <p:cNvPr id="4100" name="Picture 15" descr="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190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numer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E7D7"/>
              </a:clrFrom>
              <a:clrTo>
                <a:srgbClr val="F7E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28775"/>
            <a:ext cx="33845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0" descr="egipt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3571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2" descr="ma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8526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01575"/>
            <a:ext cx="6408737" cy="5762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s-MX" altLang="es-MX" dirty="0"/>
              <a:t>La notación posicional</a:t>
            </a:r>
            <a:endParaRPr lang="es-ES" altLang="es-MX" b="0" i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353425" cy="489644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b="1" dirty="0"/>
              <a:t>El número adquiere valor </a:t>
            </a:r>
            <a:br>
              <a:rPr lang="es-MX" altLang="es-MX" b="1" dirty="0"/>
            </a:br>
            <a:r>
              <a:rPr lang="es-MX" altLang="es-MX" b="1" dirty="0"/>
              <a:t>según su posición.</a:t>
            </a:r>
          </a:p>
          <a:p>
            <a:pPr eaLnBrk="1" hangingPunct="1">
              <a:buFontTx/>
              <a:buNone/>
            </a:pPr>
            <a:r>
              <a:rPr lang="es-MX" altLang="es-MX" sz="2800" dirty="0">
                <a:solidFill>
                  <a:srgbClr val="003300"/>
                </a:solidFill>
              </a:rPr>
              <a:t>por ejemplo el digito 2 en el número 20</a:t>
            </a:r>
          </a:p>
          <a:p>
            <a:pPr algn="ctr" eaLnBrk="1" hangingPunct="1">
              <a:buFontTx/>
              <a:buNone/>
            </a:pPr>
            <a:endParaRPr lang="es-MX" altLang="es-MX" sz="2800" dirty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es-MX" altLang="es-MX" sz="2800" dirty="0">
                <a:solidFill>
                  <a:srgbClr val="003300"/>
                </a:solidFill>
              </a:rPr>
              <a:t> y el mismo digito 2 en el 2,000 toman diferente valor.</a:t>
            </a:r>
            <a:endParaRPr lang="es-ES" altLang="es-MX" sz="2800" dirty="0">
              <a:solidFill>
                <a:srgbClr val="0033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14184"/>
              </p:ext>
            </p:extLst>
          </p:nvPr>
        </p:nvGraphicFramePr>
        <p:xfrm>
          <a:off x="6300192" y="3200474"/>
          <a:ext cx="129614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4103548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3661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4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324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33117"/>
              </p:ext>
            </p:extLst>
          </p:nvPr>
        </p:nvGraphicFramePr>
        <p:xfrm>
          <a:off x="5609224" y="4797152"/>
          <a:ext cx="198711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78">
                  <a:extLst>
                    <a:ext uri="{9D8B030D-6E8A-4147-A177-3AD203B41FA5}">
                      <a16:colId xmlns:a16="http://schemas.microsoft.com/office/drawing/2014/main" val="1410354850"/>
                    </a:ext>
                  </a:extLst>
                </a:gridCol>
                <a:gridCol w="496778">
                  <a:extLst>
                    <a:ext uri="{9D8B030D-6E8A-4147-A177-3AD203B41FA5}">
                      <a16:colId xmlns:a16="http://schemas.microsoft.com/office/drawing/2014/main" val="153661711"/>
                    </a:ext>
                  </a:extLst>
                </a:gridCol>
                <a:gridCol w="496778">
                  <a:extLst>
                    <a:ext uri="{9D8B030D-6E8A-4147-A177-3AD203B41FA5}">
                      <a16:colId xmlns:a16="http://schemas.microsoft.com/office/drawing/2014/main" val="2431751244"/>
                    </a:ext>
                  </a:extLst>
                </a:gridCol>
                <a:gridCol w="496778">
                  <a:extLst>
                    <a:ext uri="{9D8B030D-6E8A-4147-A177-3AD203B41FA5}">
                      <a16:colId xmlns:a16="http://schemas.microsoft.com/office/drawing/2014/main" val="53438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0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24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3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Formula General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484313"/>
            <a:ext cx="8280151" cy="1296615"/>
          </a:xfrm>
          <a:solidFill>
            <a:srgbClr val="FFFF99"/>
          </a:solidFill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altLang="es-MX" sz="2400" b="1" dirty="0">
                <a:solidFill>
                  <a:srgbClr val="003300"/>
                </a:solidFill>
              </a:rPr>
              <a:t>Los sistemas numéricos de notación posicional se pueden describir con la siguiente formula</a:t>
            </a:r>
            <a:endParaRPr lang="es-ES" altLang="es-MX" sz="2400" b="1" dirty="0"/>
          </a:p>
        </p:txBody>
      </p:sp>
      <p:pic>
        <p:nvPicPr>
          <p:cNvPr id="24580" name="Picture 4" descr="formula%20gene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981913"/>
            <a:ext cx="5699482" cy="259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59756"/>
            <a:ext cx="6408737" cy="576263"/>
          </a:xfrm>
        </p:spPr>
        <p:txBody>
          <a:bodyPr/>
          <a:lstStyle/>
          <a:p>
            <a:pPr eaLnBrk="1" hangingPunct="1"/>
            <a:r>
              <a:rPr lang="es-ES" altLang="es-MX" dirty="0"/>
              <a:t>Formula General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22892" y="1484784"/>
            <a:ext cx="5111750" cy="3529012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800" b="1" dirty="0"/>
              <a:t>N = Numero</a:t>
            </a:r>
          </a:p>
          <a:p>
            <a:pPr eaLnBrk="1" hangingPunct="1">
              <a:buFontTx/>
              <a:buNone/>
            </a:pPr>
            <a:r>
              <a:rPr lang="es-ES" altLang="es-MX" sz="2800" b="1" dirty="0"/>
              <a:t>i = Posición</a:t>
            </a:r>
          </a:p>
          <a:p>
            <a:pPr eaLnBrk="1" hangingPunct="1">
              <a:buFontTx/>
              <a:buNone/>
            </a:pPr>
            <a:r>
              <a:rPr lang="es-ES" altLang="es-MX" sz="2800" b="1" dirty="0"/>
              <a:t>a = Coeficiente</a:t>
            </a:r>
          </a:p>
          <a:p>
            <a:pPr eaLnBrk="1" hangingPunct="1">
              <a:buFontTx/>
              <a:buNone/>
            </a:pPr>
            <a:r>
              <a:rPr lang="es-ES" altLang="es-MX" sz="2800" b="1" dirty="0"/>
              <a:t>n = El numero de dígitos</a:t>
            </a:r>
          </a:p>
          <a:p>
            <a:pPr eaLnBrk="1" hangingPunct="1">
              <a:buFontTx/>
              <a:buNone/>
            </a:pPr>
            <a:r>
              <a:rPr lang="es-ES" altLang="es-MX" sz="2800" b="1" dirty="0"/>
              <a:t>R = Raíz o base </a:t>
            </a:r>
          </a:p>
        </p:txBody>
      </p:sp>
      <p:pic>
        <p:nvPicPr>
          <p:cNvPr id="26628" name="Picture 4" descr="formula%20gene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348880"/>
            <a:ext cx="3587647" cy="16318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s-MX" altLang="es-MX" dirty="0"/>
              <a:t>Subíndice</a:t>
            </a:r>
            <a:endParaRPr lang="es-ES" altLang="es-MX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8424862" cy="3529012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2400" dirty="0"/>
              <a:t>Para indicar a que base pertenecen los números de notación posicional es necesario usar el subíndice.</a:t>
            </a:r>
            <a:endParaRPr lang="es-MX" altLang="es-MX" sz="2400" b="1" i="1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2400" b="1" dirty="0"/>
              <a:t>385</a:t>
            </a:r>
            <a:r>
              <a:rPr lang="es-MX" altLang="es-MX" sz="2400" b="1" baseline="-25000" dirty="0"/>
              <a:t>(10)</a:t>
            </a:r>
            <a:r>
              <a:rPr lang="es-MX" altLang="es-MX" sz="2400" b="1" dirty="0"/>
              <a:t> </a:t>
            </a:r>
            <a:r>
              <a:rPr lang="es-MX" altLang="es-MX" sz="2400" dirty="0"/>
              <a:t>es el numero trescientos ochenta y cinco de base diez, el subíndice </a:t>
            </a:r>
            <a:r>
              <a:rPr lang="es-MX" altLang="es-MX" sz="2400" b="1" dirty="0"/>
              <a:t>(10)</a:t>
            </a:r>
            <a:r>
              <a:rPr lang="es-MX" altLang="es-MX" sz="2400" dirty="0"/>
              <a:t> indica que pertenece al sistema decimal.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2000" b="1" dirty="0"/>
              <a:t>Otros ejemplos: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s-MX" altLang="es-MX" sz="2800" b="1" dirty="0"/>
              <a:t>101</a:t>
            </a:r>
            <a:r>
              <a:rPr lang="es-MX" altLang="es-MX" sz="2800" b="1" baseline="-25000" dirty="0"/>
              <a:t>(10)   </a:t>
            </a:r>
            <a:r>
              <a:rPr lang="es-MX" altLang="es-MX" sz="2800" b="1" dirty="0"/>
              <a:t> 101</a:t>
            </a:r>
            <a:r>
              <a:rPr lang="es-MX" altLang="es-MX" sz="2800" b="1" baseline="-25000" dirty="0"/>
              <a:t>(2)   </a:t>
            </a:r>
            <a:r>
              <a:rPr lang="es-MX" altLang="es-MX" sz="2800" b="1" dirty="0"/>
              <a:t> 101</a:t>
            </a:r>
            <a:r>
              <a:rPr lang="es-MX" altLang="es-MX" sz="2800" b="1" baseline="-25000" dirty="0"/>
              <a:t>(16)  </a:t>
            </a:r>
            <a:r>
              <a:rPr lang="es-MX" altLang="es-MX" sz="2800" b="1" dirty="0"/>
              <a:t>101</a:t>
            </a:r>
            <a:r>
              <a:rPr lang="es-MX" altLang="es-MX" sz="2800" b="1" baseline="-25000" dirty="0"/>
              <a:t>(7)</a:t>
            </a:r>
            <a:endParaRPr lang="es-ES" altLang="es-MX" sz="2800" b="1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6840487" cy="5762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s-MX" altLang="es-MX" i="1" dirty="0"/>
              <a:t>Identificación de la posición</a:t>
            </a:r>
            <a:endParaRPr lang="es-ES" altLang="es-MX" dirty="0"/>
          </a:p>
        </p:txBody>
      </p:sp>
      <p:pic>
        <p:nvPicPr>
          <p:cNvPr id="30723" name="Picture 5" descr="posic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2893" y="1988840"/>
            <a:ext cx="6119813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/>
              <a:t>Ejemplo </a:t>
            </a:r>
            <a:r>
              <a:rPr lang="es-MX" altLang="es-MX" b="0"/>
              <a:t>385</a:t>
            </a:r>
            <a:r>
              <a:rPr lang="es-MX" altLang="es-MX" b="0" baseline="-25000"/>
              <a:t>(10)</a:t>
            </a:r>
            <a:endParaRPr lang="es-ES" altLang="es-MX" b="0" baseline="-25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7705725" cy="15128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2400"/>
              <a:t>En donde el digito 5 ocupa la posición cero, el 8 la uno y el 3 la posición dos, como lo indica la figura.</a:t>
            </a:r>
            <a:endParaRPr lang="es-ES" altLang="es-MX" sz="2400"/>
          </a:p>
        </p:txBody>
      </p:sp>
      <p:pic>
        <p:nvPicPr>
          <p:cNvPr id="32772" name="Picture 6" descr="38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7613" y="3024188"/>
            <a:ext cx="4333875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/>
              <a:t>Ejemplo </a:t>
            </a:r>
            <a:r>
              <a:rPr lang="es-MX" altLang="es-MX" b="0"/>
              <a:t>385</a:t>
            </a:r>
            <a:r>
              <a:rPr lang="es-MX" altLang="es-MX" b="0" baseline="-25000"/>
              <a:t>(10)</a:t>
            </a:r>
            <a:endParaRPr lang="es-ES" altLang="es-MX" b="0" baseline="-25000"/>
          </a:p>
        </p:txBody>
      </p:sp>
      <p:pic>
        <p:nvPicPr>
          <p:cNvPr id="34819" name="Picture 5" descr="formula%20gener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5913" y="1916113"/>
            <a:ext cx="268922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8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80239"/>
              </p:ext>
            </p:extLst>
          </p:nvPr>
        </p:nvGraphicFramePr>
        <p:xfrm>
          <a:off x="1422400" y="3784600"/>
          <a:ext cx="57610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228600" progId="Equation.3">
                  <p:embed/>
                </p:oleObj>
              </mc:Choice>
              <mc:Fallback>
                <p:oleObj name="Equation" r:id="rId4" imgW="1752600" imgH="228600" progId="Equation.3">
                  <p:embed/>
                  <p:pic>
                    <p:nvPicPr>
                      <p:cNvPr id="348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784600"/>
                        <a:ext cx="5761037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11" descr="38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916113"/>
            <a:ext cx="2047875" cy="103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/>
              <a:t>Ejemplo </a:t>
            </a:r>
            <a:r>
              <a:rPr lang="es-MX" altLang="es-MX" b="0"/>
              <a:t>385</a:t>
            </a:r>
            <a:r>
              <a:rPr lang="es-MX" altLang="es-MX" b="0" baseline="-25000"/>
              <a:t>(10)</a:t>
            </a:r>
            <a:endParaRPr lang="es-ES" altLang="es-MX" b="0" baseline="-250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1835696" y="2222897"/>
            <a:ext cx="4979248" cy="5847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latin typeface="Arial" panose="020B0604020202020204" pitchFamily="34" charset="0"/>
              </a:rPr>
              <a:t>N= 3 (100) + 8 (10) + 5 (1)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468313" y="2997200"/>
            <a:ext cx="82804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dirty="0">
                <a:solidFill>
                  <a:srgbClr val="003300"/>
                </a:solidFill>
                <a:latin typeface="Arial" panose="020B0604020202020204" pitchFamily="34" charset="0"/>
              </a:rPr>
              <a:t>En donde se puede observar que el número adquiere valor dependiendo la posición que guarde.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000" dirty="0">
                <a:solidFill>
                  <a:srgbClr val="003300"/>
                </a:solidFill>
                <a:latin typeface="Arial" panose="020B0604020202020204" pitchFamily="34" charset="0"/>
              </a:rPr>
              <a:t>El 3 que esta en la posición 2 se multiplica por 100 que es 10</a:t>
            </a:r>
            <a:r>
              <a:rPr lang="es-MX" altLang="es-MX" sz="2000" baseline="30000" dirty="0">
                <a:solidFill>
                  <a:srgbClr val="003300"/>
                </a:solidFill>
                <a:latin typeface="Arial" panose="020B0604020202020204" pitchFamily="34" charset="0"/>
              </a:rPr>
              <a:t>2</a:t>
            </a:r>
            <a:r>
              <a:rPr lang="es-MX" altLang="es-MX" sz="2000" dirty="0">
                <a:solidFill>
                  <a:srgbClr val="003300"/>
                </a:solidFill>
                <a:latin typeface="Arial" panose="020B0604020202020204" pitchFamily="34" charset="0"/>
              </a:rPr>
              <a:t> como lo llamamos tradicionalmente centenas.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000" dirty="0">
                <a:solidFill>
                  <a:srgbClr val="003300"/>
                </a:solidFill>
                <a:latin typeface="Arial" panose="020B0604020202020204" pitchFamily="34" charset="0"/>
              </a:rPr>
              <a:t>al 8 de posición uno por 10</a:t>
            </a:r>
            <a:r>
              <a:rPr lang="es-MX" altLang="es-MX" sz="2000" baseline="30000" dirty="0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  <a:r>
              <a:rPr lang="es-MX" altLang="es-MX" sz="2000" dirty="0">
                <a:solidFill>
                  <a:srgbClr val="003300"/>
                </a:solidFill>
                <a:latin typeface="Arial" panose="020B0604020202020204" pitchFamily="34" charset="0"/>
              </a:rPr>
              <a:t> o decenas unidades.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000" dirty="0">
                <a:solidFill>
                  <a:srgbClr val="003300"/>
                </a:solidFill>
                <a:latin typeface="Arial" panose="020B0604020202020204" pitchFamily="34" charset="0"/>
              </a:rPr>
              <a:t>al 5 de posición cero 100 unidades.</a:t>
            </a:r>
            <a:endParaRPr lang="es-ES" altLang="es-MX" sz="2000" dirty="0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870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692275" y="1484313"/>
          <a:ext cx="54356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228600" progId="Equation.3">
                  <p:embed/>
                </p:oleObj>
              </mc:Choice>
              <mc:Fallback>
                <p:oleObj name="Equation" r:id="rId3" imgW="1752600" imgH="228600" progId="Equation.3">
                  <p:embed/>
                  <p:pic>
                    <p:nvPicPr>
                      <p:cNvPr id="3687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84313"/>
                        <a:ext cx="54356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 b="0" baseline="-2500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91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494577"/>
              </p:ext>
            </p:extLst>
          </p:nvPr>
        </p:nvGraphicFramePr>
        <p:xfrm>
          <a:off x="323528" y="476672"/>
          <a:ext cx="8721725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5756003" imgH="3590680" progId="Word.Document.8">
                  <p:embed/>
                </p:oleObj>
              </mc:Choice>
              <mc:Fallback>
                <p:oleObj name="Documento" r:id="rId3" imgW="5756003" imgH="3590680" progId="Word.Document.8">
                  <p:embed/>
                  <p:pic>
                    <p:nvPicPr>
                      <p:cNvPr id="38916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98" b="9914"/>
                      <a:stretch>
                        <a:fillRect/>
                      </a:stretch>
                    </p:blipFill>
                    <p:spPr bwMode="auto">
                      <a:xfrm>
                        <a:off x="323528" y="476672"/>
                        <a:ext cx="8721725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467544" y="678478"/>
            <a:ext cx="8351837" cy="486287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Arial" panose="020B0604020202020204" pitchFamily="34" charset="0"/>
              </a:rPr>
              <a:t>Además del sistema decimal existen otras bases de notación posicional que son empleadas en los sistemas digitales como:</a:t>
            </a:r>
            <a:endParaRPr lang="es-ES" altLang="es-MX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MX" sz="18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u="sng" dirty="0">
                <a:latin typeface="Arial" panose="020B0604020202020204" pitchFamily="34" charset="0"/>
              </a:rPr>
              <a:t>Binario</a:t>
            </a:r>
            <a:r>
              <a:rPr lang="es-MX" altLang="es-MX" sz="2000" dirty="0">
                <a:latin typeface="Arial" panose="020B0604020202020204" pitchFamily="34" charset="0"/>
              </a:rPr>
              <a:t> o base 2 que consta de solo dos símbolos 0 y 1.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MX" sz="1800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u="sng" dirty="0">
                <a:latin typeface="Arial" panose="020B0604020202020204" pitchFamily="34" charset="0"/>
              </a:rPr>
              <a:t>Octal</a:t>
            </a:r>
            <a:r>
              <a:rPr lang="es-MX" altLang="es-MX" sz="2000" dirty="0">
                <a:latin typeface="Arial" panose="020B0604020202020204" pitchFamily="34" charset="0"/>
              </a:rPr>
              <a:t> o base 8 consta de ocho símbolos (</a:t>
            </a:r>
            <a:r>
              <a:rPr lang="es-MX" altLang="es-MX" sz="2000" b="1" dirty="0">
                <a:latin typeface="Arial" panose="020B0604020202020204" pitchFamily="34" charset="0"/>
              </a:rPr>
              <a:t>0, 1, 2, 3, 4, 5, 6, 7</a:t>
            </a:r>
            <a:r>
              <a:rPr lang="es-MX" altLang="es-MX" sz="2000" dirty="0">
                <a:latin typeface="Arial" panose="020B0604020202020204" pitchFamily="34" charset="0"/>
              </a:rPr>
              <a:t>) y es una representación corta del binario.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Arial" panose="020B0604020202020204" pitchFamily="34" charset="0"/>
              </a:rPr>
              <a:t>ejemplo </a:t>
            </a:r>
            <a:r>
              <a:rPr lang="es-MX" altLang="es-MX" sz="2800" b="1" dirty="0">
                <a:latin typeface="Arial" panose="020B0604020202020204" pitchFamily="34" charset="0"/>
              </a:rPr>
              <a:t>111101110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(2)</a:t>
            </a:r>
            <a:r>
              <a:rPr lang="es-MX" altLang="es-MX" sz="2800" b="1" dirty="0">
                <a:latin typeface="Arial" panose="020B0604020202020204" pitchFamily="34" charset="0"/>
              </a:rPr>
              <a:t> = 756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(8)</a:t>
            </a:r>
            <a:r>
              <a:rPr lang="es-MX" altLang="es-MX" sz="2800" b="1" dirty="0">
                <a:latin typeface="Arial" panose="020B0604020202020204" pitchFamily="34" charset="0"/>
              </a:rPr>
              <a:t>.</a:t>
            </a:r>
            <a:r>
              <a:rPr lang="es-MX" altLang="es-MX" sz="1800" dirty="0">
                <a:latin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 b="1" u="sng" dirty="0">
              <a:latin typeface="Arial" panose="020B0604020202020204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u="sng" dirty="0">
                <a:latin typeface="Arial" panose="020B0604020202020204" pitchFamily="34" charset="0"/>
              </a:rPr>
              <a:t>Hexadecimal</a:t>
            </a:r>
            <a:r>
              <a:rPr lang="es-MX" altLang="es-MX" sz="2000" dirty="0">
                <a:latin typeface="Arial" panose="020B0604020202020204" pitchFamily="34" charset="0"/>
              </a:rPr>
              <a:t> o base 16 consta de 16 símbolos </a:t>
            </a:r>
            <a:br>
              <a:rPr lang="es-MX" altLang="es-MX" sz="1800" dirty="0">
                <a:latin typeface="Arial" panose="020B0604020202020204" pitchFamily="34" charset="0"/>
              </a:rPr>
            </a:br>
            <a:r>
              <a:rPr lang="es-MX" altLang="es-MX" sz="1800" dirty="0">
                <a:latin typeface="Arial" panose="020B0604020202020204" pitchFamily="34" charset="0"/>
              </a:rPr>
              <a:t>(</a:t>
            </a:r>
            <a:r>
              <a:rPr lang="es-MX" altLang="es-MX" sz="1800" b="1" dirty="0">
                <a:latin typeface="Arial" panose="020B0604020202020204" pitchFamily="34" charset="0"/>
              </a:rPr>
              <a:t>0, 1, 2, 3, 4, 5, 6, 7, 8, 9, A, B, C, D, E, F</a:t>
            </a:r>
            <a:r>
              <a:rPr lang="es-MX" altLang="es-MX" sz="1800" dirty="0">
                <a:latin typeface="Arial" panose="020B0604020202020204" pitchFamily="34" charset="0"/>
              </a:rPr>
              <a:t>), es la representación corta mas usada del binario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Arial" panose="020B0604020202020204" pitchFamily="34" charset="0"/>
              </a:rPr>
              <a:t>Ejemplo </a:t>
            </a:r>
            <a:r>
              <a:rPr lang="es-MX" altLang="es-MX" sz="2800" b="1" dirty="0">
                <a:latin typeface="Arial" panose="020B0604020202020204" pitchFamily="34" charset="0"/>
              </a:rPr>
              <a:t>111101111010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(2)</a:t>
            </a:r>
            <a:r>
              <a:rPr lang="es-MX" altLang="es-MX" sz="2800" b="1" dirty="0">
                <a:latin typeface="Arial" panose="020B0604020202020204" pitchFamily="34" charset="0"/>
              </a:rPr>
              <a:t> = F7A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(16).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576263"/>
          </a:xfrm>
        </p:spPr>
        <p:txBody>
          <a:bodyPr/>
          <a:lstStyle/>
          <a:p>
            <a:pPr eaLnBrk="1" hangingPunct="1"/>
            <a:r>
              <a:rPr lang="es-MX" altLang="es-MX" i="1"/>
              <a:t>Numeración</a:t>
            </a:r>
            <a:endParaRPr lang="es-ES" altLang="es-MX" sz="40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Sistema de símbolos o signos utilizados para expresar los números.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72009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8851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82" name="Group 262"/>
          <p:cNvGraphicFramePr>
            <a:graphicFrameLocks noGrp="1"/>
          </p:cNvGraphicFramePr>
          <p:nvPr>
            <p:ph idx="1"/>
          </p:nvPr>
        </p:nvGraphicFramePr>
        <p:xfrm>
          <a:off x="3059113" y="476250"/>
          <a:ext cx="2520950" cy="5870575"/>
        </p:xfrm>
        <a:graphic>
          <a:graphicData uri="http://schemas.openxmlformats.org/drawingml/2006/table">
            <a:tbl>
              <a:tblPr/>
              <a:tblGrid>
                <a:gridCol w="1125537">
                  <a:extLst>
                    <a:ext uri="{9D8B030D-6E8A-4147-A177-3AD203B41FA5}">
                      <a16:colId xmlns:a16="http://schemas.microsoft.com/office/drawing/2014/main" val="2699702005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2877926257"/>
                    </a:ext>
                  </a:extLst>
                </a:gridCol>
              </a:tblGrid>
              <a:tr h="36576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Binario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70233"/>
                  </a:ext>
                </a:extLst>
              </a:tr>
              <a:tr h="33528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03854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061169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531948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87455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83118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545730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57728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7401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20686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82761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38988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98785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05885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037041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11014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21209"/>
                  </a:ext>
                </a:extLst>
              </a:tr>
              <a:tr h="32309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13477"/>
                  </a:ext>
                </a:extLst>
              </a:tr>
            </a:tbl>
          </a:graphicData>
        </a:graphic>
      </p:graphicFrame>
      <p:sp>
        <p:nvSpPr>
          <p:cNvPr id="133325" name="Text Box 205"/>
          <p:cNvSpPr txBox="1">
            <a:spLocks noChangeArrowheads="1"/>
          </p:cNvSpPr>
          <p:nvPr/>
        </p:nvSpPr>
        <p:spPr bwMode="auto">
          <a:xfrm>
            <a:off x="5219700" y="1484313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26" name="Text Box 206"/>
          <p:cNvSpPr txBox="1">
            <a:spLocks noChangeArrowheads="1"/>
          </p:cNvSpPr>
          <p:nvPr/>
        </p:nvSpPr>
        <p:spPr bwMode="auto">
          <a:xfrm>
            <a:off x="4211638" y="184467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27" name="Text Box 207"/>
          <p:cNvSpPr txBox="1">
            <a:spLocks noChangeArrowheads="1"/>
          </p:cNvSpPr>
          <p:nvPr/>
        </p:nvSpPr>
        <p:spPr bwMode="auto">
          <a:xfrm>
            <a:off x="4211638" y="2203450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28" name="Text Box 208"/>
          <p:cNvSpPr txBox="1">
            <a:spLocks noChangeArrowheads="1"/>
          </p:cNvSpPr>
          <p:nvPr/>
        </p:nvSpPr>
        <p:spPr bwMode="auto">
          <a:xfrm>
            <a:off x="4211638" y="249237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29" name="Text Box 209"/>
          <p:cNvSpPr txBox="1">
            <a:spLocks noChangeArrowheads="1"/>
          </p:cNvSpPr>
          <p:nvPr/>
        </p:nvSpPr>
        <p:spPr bwMode="auto">
          <a:xfrm>
            <a:off x="4211638" y="2779713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0" name="Text Box 210"/>
          <p:cNvSpPr txBox="1">
            <a:spLocks noChangeArrowheads="1"/>
          </p:cNvSpPr>
          <p:nvPr/>
        </p:nvSpPr>
        <p:spPr bwMode="auto">
          <a:xfrm>
            <a:off x="4211638" y="3106738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3" name="Text Box 213"/>
          <p:cNvSpPr txBox="1">
            <a:spLocks noChangeArrowheads="1"/>
          </p:cNvSpPr>
          <p:nvPr/>
        </p:nvSpPr>
        <p:spPr bwMode="auto">
          <a:xfrm>
            <a:off x="4211638" y="3427413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4" name="Text Box 214"/>
          <p:cNvSpPr txBox="1">
            <a:spLocks noChangeArrowheads="1"/>
          </p:cNvSpPr>
          <p:nvPr/>
        </p:nvSpPr>
        <p:spPr bwMode="auto">
          <a:xfrm>
            <a:off x="4211638" y="378777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1000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5" name="Text Box 215"/>
          <p:cNvSpPr txBox="1">
            <a:spLocks noChangeArrowheads="1"/>
          </p:cNvSpPr>
          <p:nvPr/>
        </p:nvSpPr>
        <p:spPr bwMode="auto">
          <a:xfrm>
            <a:off x="4211638" y="4076700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1001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6" name="Text Box 216"/>
          <p:cNvSpPr txBox="1">
            <a:spLocks noChangeArrowheads="1"/>
          </p:cNvSpPr>
          <p:nvPr/>
        </p:nvSpPr>
        <p:spPr bwMode="auto">
          <a:xfrm>
            <a:off x="4211638" y="443547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7" name="Text Box 217"/>
          <p:cNvSpPr txBox="1">
            <a:spLocks noChangeArrowheads="1"/>
          </p:cNvSpPr>
          <p:nvPr/>
        </p:nvSpPr>
        <p:spPr bwMode="auto">
          <a:xfrm>
            <a:off x="4211638" y="4724400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38" name="Text Box 218"/>
          <p:cNvSpPr txBox="1">
            <a:spLocks noChangeArrowheads="1"/>
          </p:cNvSpPr>
          <p:nvPr/>
        </p:nvSpPr>
        <p:spPr bwMode="auto">
          <a:xfrm>
            <a:off x="4211638" y="5084763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1100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51" name="Text Box 231"/>
          <p:cNvSpPr txBox="1">
            <a:spLocks noChangeArrowheads="1"/>
          </p:cNvSpPr>
          <p:nvPr/>
        </p:nvSpPr>
        <p:spPr bwMode="auto">
          <a:xfrm>
            <a:off x="4211638" y="5372100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1101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79" name="Text Box 259"/>
          <p:cNvSpPr txBox="1">
            <a:spLocks noChangeArrowheads="1"/>
          </p:cNvSpPr>
          <p:nvPr/>
        </p:nvSpPr>
        <p:spPr bwMode="auto">
          <a:xfrm>
            <a:off x="4211638" y="566102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33380" name="Text Box 260"/>
          <p:cNvSpPr txBox="1">
            <a:spLocks noChangeArrowheads="1"/>
          </p:cNvSpPr>
          <p:nvPr/>
        </p:nvSpPr>
        <p:spPr bwMode="auto">
          <a:xfrm>
            <a:off x="4211638" y="6019800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" grpId="0"/>
      <p:bldP spid="133326" grpId="0"/>
      <p:bldP spid="133327" grpId="0"/>
      <p:bldP spid="133328" grpId="0"/>
      <p:bldP spid="133329" grpId="0"/>
      <p:bldP spid="133330" grpId="0"/>
      <p:bldP spid="133333" grpId="0"/>
      <p:bldP spid="133334" grpId="0"/>
      <p:bldP spid="133335" grpId="0"/>
      <p:bldP spid="133336" grpId="0"/>
      <p:bldP spid="133337" grpId="0"/>
      <p:bldP spid="133338" grpId="0"/>
      <p:bldP spid="133351" grpId="0"/>
      <p:bldP spid="133379" grpId="0"/>
      <p:bldP spid="133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908" name="Group 164"/>
          <p:cNvGraphicFramePr>
            <a:graphicFrameLocks noGrp="1"/>
          </p:cNvGraphicFramePr>
          <p:nvPr>
            <p:ph idx="1"/>
          </p:nvPr>
        </p:nvGraphicFramePr>
        <p:xfrm>
          <a:off x="295275" y="549275"/>
          <a:ext cx="3916363" cy="5865813"/>
        </p:xfrm>
        <a:graphic>
          <a:graphicData uri="http://schemas.openxmlformats.org/drawingml/2006/table">
            <a:tbl>
              <a:tblPr/>
              <a:tblGrid>
                <a:gridCol w="1125538">
                  <a:extLst>
                    <a:ext uri="{9D8B030D-6E8A-4147-A177-3AD203B41FA5}">
                      <a16:colId xmlns:a16="http://schemas.microsoft.com/office/drawing/2014/main" val="3761823747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375701823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val="831359058"/>
                    </a:ext>
                  </a:extLst>
                </a:gridCol>
              </a:tblGrid>
              <a:tr h="30956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05766"/>
                  </a:ext>
                </a:extLst>
              </a:tr>
              <a:tr h="28257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  <a:endParaRPr kumimoji="0" lang="es-MX" altLang="es-MX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es-MX" altLang="es-MX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13529"/>
                  </a:ext>
                </a:extLst>
              </a:tr>
              <a:tr h="27781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00840"/>
                  </a:ext>
                </a:extLst>
              </a:tr>
              <a:tr h="27305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75953"/>
                  </a:ext>
                </a:extLst>
              </a:tr>
              <a:tr h="26670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38497"/>
                  </a:ext>
                </a:extLst>
              </a:tr>
              <a:tr h="37941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35856"/>
                  </a:ext>
                </a:extLst>
              </a:tr>
              <a:tr h="2428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57859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584122"/>
                  </a:ext>
                </a:extLst>
              </a:tr>
              <a:tr h="23336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18906"/>
                  </a:ext>
                </a:extLst>
              </a:tr>
              <a:tr h="30003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10396"/>
                  </a:ext>
                </a:extLst>
              </a:tr>
              <a:tr h="2936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45957"/>
                  </a:ext>
                </a:extLst>
              </a:tr>
              <a:tr h="288925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31026"/>
                  </a:ext>
                </a:extLst>
              </a:tr>
              <a:tr h="28416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90162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744485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68366"/>
                  </a:ext>
                </a:extLst>
              </a:tr>
              <a:tr h="2682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95651"/>
                  </a:ext>
                </a:extLst>
              </a:tr>
            </a:tbl>
          </a:graphicData>
        </a:graphic>
      </p:graphicFrame>
      <p:sp>
        <p:nvSpPr>
          <p:cNvPr id="45128" name="Text Box 52"/>
          <p:cNvSpPr txBox="1">
            <a:spLocks noChangeArrowheads="1"/>
          </p:cNvSpPr>
          <p:nvPr/>
        </p:nvSpPr>
        <p:spPr bwMode="auto">
          <a:xfrm>
            <a:off x="2528888" y="17002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29" name="Text Box 53"/>
          <p:cNvSpPr txBox="1">
            <a:spLocks noChangeArrowheads="1"/>
          </p:cNvSpPr>
          <p:nvPr/>
        </p:nvSpPr>
        <p:spPr bwMode="auto">
          <a:xfrm>
            <a:off x="1520825" y="20653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0" name="Text Box 54"/>
          <p:cNvSpPr txBox="1">
            <a:spLocks noChangeArrowheads="1"/>
          </p:cNvSpPr>
          <p:nvPr/>
        </p:nvSpPr>
        <p:spPr bwMode="auto">
          <a:xfrm>
            <a:off x="1447800" y="24304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1" name="Text Box 55"/>
          <p:cNvSpPr txBox="1">
            <a:spLocks noChangeArrowheads="1"/>
          </p:cNvSpPr>
          <p:nvPr/>
        </p:nvSpPr>
        <p:spPr bwMode="auto">
          <a:xfrm>
            <a:off x="1520825" y="279558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2" name="Text Box 56"/>
          <p:cNvSpPr txBox="1">
            <a:spLocks noChangeArrowheads="1"/>
          </p:cNvSpPr>
          <p:nvPr/>
        </p:nvSpPr>
        <p:spPr bwMode="auto">
          <a:xfrm>
            <a:off x="1520825" y="316071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3" name="Text Box 57"/>
          <p:cNvSpPr txBox="1">
            <a:spLocks noChangeArrowheads="1"/>
          </p:cNvSpPr>
          <p:nvPr/>
        </p:nvSpPr>
        <p:spPr bwMode="auto">
          <a:xfrm>
            <a:off x="1520825" y="35258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4" name="Text Box 58"/>
          <p:cNvSpPr txBox="1">
            <a:spLocks noChangeArrowheads="1"/>
          </p:cNvSpPr>
          <p:nvPr/>
        </p:nvSpPr>
        <p:spPr bwMode="auto">
          <a:xfrm>
            <a:off x="1520825" y="38909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5" name="Text Box 59"/>
          <p:cNvSpPr txBox="1">
            <a:spLocks noChangeArrowheads="1"/>
          </p:cNvSpPr>
          <p:nvPr/>
        </p:nvSpPr>
        <p:spPr bwMode="auto">
          <a:xfrm>
            <a:off x="1520825" y="425608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1000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6" name="Text Box 60"/>
          <p:cNvSpPr txBox="1">
            <a:spLocks noChangeArrowheads="1"/>
          </p:cNvSpPr>
          <p:nvPr/>
        </p:nvSpPr>
        <p:spPr bwMode="auto">
          <a:xfrm>
            <a:off x="1520825" y="462121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1001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7" name="Text Box 61"/>
          <p:cNvSpPr txBox="1">
            <a:spLocks noChangeArrowheads="1"/>
          </p:cNvSpPr>
          <p:nvPr/>
        </p:nvSpPr>
        <p:spPr bwMode="auto">
          <a:xfrm>
            <a:off x="1520825" y="49863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8" name="Text Box 62"/>
          <p:cNvSpPr txBox="1">
            <a:spLocks noChangeArrowheads="1"/>
          </p:cNvSpPr>
          <p:nvPr/>
        </p:nvSpPr>
        <p:spPr bwMode="auto">
          <a:xfrm>
            <a:off x="1520825" y="53514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1011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39" name="Text Box 63"/>
          <p:cNvSpPr txBox="1">
            <a:spLocks noChangeArrowheads="1"/>
          </p:cNvSpPr>
          <p:nvPr/>
        </p:nvSpPr>
        <p:spPr bwMode="auto">
          <a:xfrm>
            <a:off x="1520825" y="571500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1100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0" name="Text Box 117"/>
          <p:cNvSpPr txBox="1">
            <a:spLocks noChangeArrowheads="1"/>
          </p:cNvSpPr>
          <p:nvPr/>
        </p:nvSpPr>
        <p:spPr bwMode="auto">
          <a:xfrm>
            <a:off x="3824288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1" name="Text Box 118"/>
          <p:cNvSpPr txBox="1">
            <a:spLocks noChangeArrowheads="1"/>
          </p:cNvSpPr>
          <p:nvPr/>
        </p:nvSpPr>
        <p:spPr bwMode="auto">
          <a:xfrm>
            <a:off x="2816225" y="163830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2" name="Text Box 119"/>
          <p:cNvSpPr txBox="1">
            <a:spLocks noChangeArrowheads="1"/>
          </p:cNvSpPr>
          <p:nvPr/>
        </p:nvSpPr>
        <p:spPr bwMode="auto">
          <a:xfrm>
            <a:off x="2816225" y="200818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3" name="Text Box 120"/>
          <p:cNvSpPr txBox="1">
            <a:spLocks noChangeArrowheads="1"/>
          </p:cNvSpPr>
          <p:nvPr/>
        </p:nvSpPr>
        <p:spPr bwMode="auto">
          <a:xfrm>
            <a:off x="2816225" y="23796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3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4" name="Text Box 121"/>
          <p:cNvSpPr txBox="1">
            <a:spLocks noChangeArrowheads="1"/>
          </p:cNvSpPr>
          <p:nvPr/>
        </p:nvSpPr>
        <p:spPr bwMode="auto">
          <a:xfrm>
            <a:off x="2816225" y="274955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5" name="Text Box 122"/>
          <p:cNvSpPr txBox="1">
            <a:spLocks noChangeArrowheads="1"/>
          </p:cNvSpPr>
          <p:nvPr/>
        </p:nvSpPr>
        <p:spPr bwMode="auto">
          <a:xfrm>
            <a:off x="2816225" y="3121025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5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6" name="Text Box 123"/>
          <p:cNvSpPr txBox="1">
            <a:spLocks noChangeArrowheads="1"/>
          </p:cNvSpPr>
          <p:nvPr/>
        </p:nvSpPr>
        <p:spPr bwMode="auto">
          <a:xfrm>
            <a:off x="2816225" y="349091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6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47" name="Text Box 124"/>
          <p:cNvSpPr txBox="1">
            <a:spLocks noChangeArrowheads="1"/>
          </p:cNvSpPr>
          <p:nvPr/>
        </p:nvSpPr>
        <p:spPr bwMode="auto">
          <a:xfrm>
            <a:off x="2816225" y="386080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7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869" name="Text Box 125"/>
          <p:cNvSpPr txBox="1">
            <a:spLocks noChangeArrowheads="1"/>
          </p:cNvSpPr>
          <p:nvPr/>
        </p:nvSpPr>
        <p:spPr bwMode="auto">
          <a:xfrm>
            <a:off x="2816225" y="4232275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870" name="Text Box 126"/>
          <p:cNvSpPr txBox="1">
            <a:spLocks noChangeArrowheads="1"/>
          </p:cNvSpPr>
          <p:nvPr/>
        </p:nvSpPr>
        <p:spPr bwMode="auto">
          <a:xfrm>
            <a:off x="2816225" y="4602163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871" name="Text Box 127"/>
          <p:cNvSpPr txBox="1">
            <a:spLocks noChangeArrowheads="1"/>
          </p:cNvSpPr>
          <p:nvPr/>
        </p:nvSpPr>
        <p:spPr bwMode="auto">
          <a:xfrm>
            <a:off x="2816225" y="497363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872" name="Text Box 128"/>
          <p:cNvSpPr txBox="1">
            <a:spLocks noChangeArrowheads="1"/>
          </p:cNvSpPr>
          <p:nvPr/>
        </p:nvSpPr>
        <p:spPr bwMode="auto">
          <a:xfrm>
            <a:off x="2816225" y="5343525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13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873" name="Text Box 129"/>
          <p:cNvSpPr txBox="1">
            <a:spLocks noChangeArrowheads="1"/>
          </p:cNvSpPr>
          <p:nvPr/>
        </p:nvSpPr>
        <p:spPr bwMode="auto">
          <a:xfrm>
            <a:off x="2816225" y="5715000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45153" name="Text Box 161"/>
          <p:cNvSpPr txBox="1">
            <a:spLocks noChangeArrowheads="1"/>
          </p:cNvSpPr>
          <p:nvPr/>
        </p:nvSpPr>
        <p:spPr bwMode="auto">
          <a:xfrm>
            <a:off x="1520825" y="602138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1101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159906" name="Text Box 162"/>
          <p:cNvSpPr txBox="1">
            <a:spLocks noChangeArrowheads="1"/>
          </p:cNvSpPr>
          <p:nvPr/>
        </p:nvSpPr>
        <p:spPr bwMode="auto">
          <a:xfrm>
            <a:off x="2816225" y="6021388"/>
            <a:ext cx="1366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15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69" grpId="0" autoUpdateAnimBg="0"/>
      <p:bldP spid="159870" grpId="0" autoUpdateAnimBg="0"/>
      <p:bldP spid="159871" grpId="0" autoUpdateAnimBg="0"/>
      <p:bldP spid="159872" grpId="0" autoUpdateAnimBg="0"/>
      <p:bldP spid="159873" grpId="0" autoUpdateAnimBg="0"/>
      <p:bldP spid="1599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018" name="Group 250"/>
          <p:cNvGraphicFramePr>
            <a:graphicFrameLocks noGrp="1"/>
          </p:cNvGraphicFramePr>
          <p:nvPr>
            <p:ph idx="1"/>
          </p:nvPr>
        </p:nvGraphicFramePr>
        <p:xfrm>
          <a:off x="250825" y="498475"/>
          <a:ext cx="5041900" cy="6011158"/>
        </p:xfrm>
        <a:graphic>
          <a:graphicData uri="http://schemas.openxmlformats.org/drawingml/2006/table">
            <a:tbl>
              <a:tblPr/>
              <a:tblGrid>
                <a:gridCol w="1125538">
                  <a:extLst>
                    <a:ext uri="{9D8B030D-6E8A-4147-A177-3AD203B41FA5}">
                      <a16:colId xmlns:a16="http://schemas.microsoft.com/office/drawing/2014/main" val="133129058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639101688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16415576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962460550"/>
                    </a:ext>
                  </a:extLst>
                </a:gridCol>
              </a:tblGrid>
              <a:tr h="365771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Binario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Octal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Hexadecima</a:t>
                      </a: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54700"/>
                  </a:ext>
                </a:extLst>
              </a:tr>
              <a:tr h="30481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(16)</a:t>
                      </a: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0" u="none" strike="noStrike" cap="none" normalizeH="0" baseline="-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78327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78544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50373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58192"/>
                  </a:ext>
                </a:extLst>
              </a:tr>
              <a:tr h="28734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549992"/>
                  </a:ext>
                </a:extLst>
              </a:tr>
              <a:tr h="28734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77848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05614"/>
                  </a:ext>
                </a:extLst>
              </a:tr>
              <a:tr h="30481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29209"/>
                  </a:ext>
                </a:extLst>
              </a:tr>
              <a:tr h="28734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99986"/>
                  </a:ext>
                </a:extLst>
              </a:tr>
              <a:tr h="28893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20412"/>
                  </a:ext>
                </a:extLst>
              </a:tr>
              <a:tr h="28734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14543"/>
                  </a:ext>
                </a:extLst>
              </a:tr>
              <a:tr h="31592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08870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22811"/>
                  </a:ext>
                </a:extLst>
              </a:tr>
              <a:tr h="349261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67500"/>
                  </a:ext>
                </a:extLst>
              </a:tr>
              <a:tr h="33021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3103"/>
                  </a:ext>
                </a:extLst>
              </a:tr>
              <a:tr h="32862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37874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31634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67302"/>
                  </a:ext>
                </a:extLst>
              </a:tr>
              <a:tr h="28347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4914"/>
                  </a:ext>
                </a:extLst>
              </a:tr>
            </a:tbl>
          </a:graphicData>
        </a:graphic>
      </p:graphicFrame>
      <p:sp>
        <p:nvSpPr>
          <p:cNvPr id="47213" name="Text Box 230"/>
          <p:cNvSpPr txBox="1">
            <a:spLocks noChangeArrowheads="1"/>
          </p:cNvSpPr>
          <p:nvPr/>
        </p:nvSpPr>
        <p:spPr bwMode="auto">
          <a:xfrm>
            <a:off x="4859338" y="1147763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4" name="Text Box 231"/>
          <p:cNvSpPr txBox="1">
            <a:spLocks noChangeArrowheads="1"/>
          </p:cNvSpPr>
          <p:nvPr/>
        </p:nvSpPr>
        <p:spPr bwMode="auto">
          <a:xfrm>
            <a:off x="3851275" y="14366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5" name="Text Box 232"/>
          <p:cNvSpPr txBox="1">
            <a:spLocks noChangeArrowheads="1"/>
          </p:cNvSpPr>
          <p:nvPr/>
        </p:nvSpPr>
        <p:spPr bwMode="auto">
          <a:xfrm>
            <a:off x="3851275" y="1724025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6" name="Text Box 233"/>
          <p:cNvSpPr txBox="1">
            <a:spLocks noChangeArrowheads="1"/>
          </p:cNvSpPr>
          <p:nvPr/>
        </p:nvSpPr>
        <p:spPr bwMode="auto">
          <a:xfrm>
            <a:off x="3851275" y="20129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3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7" name="Text Box 234"/>
          <p:cNvSpPr txBox="1">
            <a:spLocks noChangeArrowheads="1"/>
          </p:cNvSpPr>
          <p:nvPr/>
        </p:nvSpPr>
        <p:spPr bwMode="auto">
          <a:xfrm>
            <a:off x="3851275" y="23002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4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8" name="Text Box 235"/>
          <p:cNvSpPr txBox="1">
            <a:spLocks noChangeArrowheads="1"/>
          </p:cNvSpPr>
          <p:nvPr/>
        </p:nvSpPr>
        <p:spPr bwMode="auto">
          <a:xfrm>
            <a:off x="3851275" y="25892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5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19" name="Text Box 236"/>
          <p:cNvSpPr txBox="1">
            <a:spLocks noChangeArrowheads="1"/>
          </p:cNvSpPr>
          <p:nvPr/>
        </p:nvSpPr>
        <p:spPr bwMode="auto">
          <a:xfrm>
            <a:off x="3851275" y="28765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6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20" name="Text Box 237"/>
          <p:cNvSpPr txBox="1">
            <a:spLocks noChangeArrowheads="1"/>
          </p:cNvSpPr>
          <p:nvPr/>
        </p:nvSpPr>
        <p:spPr bwMode="auto">
          <a:xfrm>
            <a:off x="3851275" y="31638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7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21" name="Text Box 238"/>
          <p:cNvSpPr txBox="1">
            <a:spLocks noChangeArrowheads="1"/>
          </p:cNvSpPr>
          <p:nvPr/>
        </p:nvSpPr>
        <p:spPr bwMode="auto">
          <a:xfrm>
            <a:off x="4859338" y="3451225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8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7222" name="Text Box 239"/>
          <p:cNvSpPr txBox="1">
            <a:spLocks noChangeArrowheads="1"/>
          </p:cNvSpPr>
          <p:nvPr/>
        </p:nvSpPr>
        <p:spPr bwMode="auto">
          <a:xfrm>
            <a:off x="3851275" y="37607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9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08" name="Text Box 240"/>
          <p:cNvSpPr txBox="1">
            <a:spLocks noChangeArrowheads="1"/>
          </p:cNvSpPr>
          <p:nvPr/>
        </p:nvSpPr>
        <p:spPr bwMode="auto">
          <a:xfrm>
            <a:off x="3851275" y="406876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A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09" name="Text Box 241"/>
          <p:cNvSpPr txBox="1">
            <a:spLocks noChangeArrowheads="1"/>
          </p:cNvSpPr>
          <p:nvPr/>
        </p:nvSpPr>
        <p:spPr bwMode="auto">
          <a:xfrm>
            <a:off x="3851275" y="4314825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B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0" name="Text Box 242"/>
          <p:cNvSpPr txBox="1">
            <a:spLocks noChangeArrowheads="1"/>
          </p:cNvSpPr>
          <p:nvPr/>
        </p:nvSpPr>
        <p:spPr bwMode="auto">
          <a:xfrm>
            <a:off x="3851275" y="468630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C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1" name="Text Box 243"/>
          <p:cNvSpPr txBox="1">
            <a:spLocks noChangeArrowheads="1"/>
          </p:cNvSpPr>
          <p:nvPr/>
        </p:nvSpPr>
        <p:spPr bwMode="auto">
          <a:xfrm>
            <a:off x="3851275" y="499586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D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2" name="Text Box 244"/>
          <p:cNvSpPr txBox="1">
            <a:spLocks noChangeArrowheads="1"/>
          </p:cNvSpPr>
          <p:nvPr/>
        </p:nvSpPr>
        <p:spPr bwMode="auto">
          <a:xfrm>
            <a:off x="3851275" y="53038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E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3" name="Text Box 245"/>
          <p:cNvSpPr txBox="1">
            <a:spLocks noChangeArrowheads="1"/>
          </p:cNvSpPr>
          <p:nvPr/>
        </p:nvSpPr>
        <p:spPr bwMode="auto">
          <a:xfrm>
            <a:off x="3851275" y="56118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F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4" name="Text Box 246"/>
          <p:cNvSpPr txBox="1">
            <a:spLocks noChangeArrowheads="1"/>
          </p:cNvSpPr>
          <p:nvPr/>
        </p:nvSpPr>
        <p:spPr bwMode="auto">
          <a:xfrm>
            <a:off x="3924300" y="58991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015" name="Text Box 247"/>
          <p:cNvSpPr txBox="1">
            <a:spLocks noChangeArrowheads="1"/>
          </p:cNvSpPr>
          <p:nvPr/>
        </p:nvSpPr>
        <p:spPr bwMode="auto">
          <a:xfrm>
            <a:off x="3924300" y="6188075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08" grpId="0" autoUpdateAnimBg="0"/>
      <p:bldP spid="161009" grpId="0" autoUpdateAnimBg="0"/>
      <p:bldP spid="161010" grpId="0" autoUpdateAnimBg="0"/>
      <p:bldP spid="161011" grpId="0" autoUpdateAnimBg="0"/>
      <p:bldP spid="161012" grpId="0" autoUpdateAnimBg="0"/>
      <p:bldP spid="161013" grpId="0" autoUpdateAnimBg="0"/>
      <p:bldP spid="161014" grpId="0" autoUpdateAnimBg="0"/>
      <p:bldP spid="1610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987" name="Group 195"/>
          <p:cNvGraphicFramePr>
            <a:graphicFrameLocks noGrp="1"/>
          </p:cNvGraphicFramePr>
          <p:nvPr>
            <p:ph idx="1"/>
          </p:nvPr>
        </p:nvGraphicFramePr>
        <p:xfrm>
          <a:off x="395288" y="404813"/>
          <a:ext cx="5976937" cy="5983292"/>
        </p:xfrm>
        <a:graphic>
          <a:graphicData uri="http://schemas.openxmlformats.org/drawingml/2006/table">
            <a:tbl>
              <a:tblPr/>
              <a:tblGrid>
                <a:gridCol w="1125537">
                  <a:extLst>
                    <a:ext uri="{9D8B030D-6E8A-4147-A177-3AD203B41FA5}">
                      <a16:colId xmlns:a16="http://schemas.microsoft.com/office/drawing/2014/main" val="3029063285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344231885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598959194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329339708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729249301"/>
                    </a:ext>
                  </a:extLst>
                </a:gridCol>
              </a:tblGrid>
              <a:tr h="36574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Binario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Octal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Hexadecima</a:t>
                      </a: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Quinario</a:t>
                      </a:r>
                      <a:r>
                        <a:rPr kumimoji="0" lang="es-ES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s-MX" altLang="es-MX" sz="16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76568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91821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3585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5534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6864"/>
                  </a:ext>
                </a:extLst>
              </a:tr>
              <a:tr h="28728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80202"/>
                  </a:ext>
                </a:extLst>
              </a:tr>
              <a:tr h="28728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073693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79121"/>
                  </a:ext>
                </a:extLst>
              </a:tr>
              <a:tr h="30474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311632"/>
                  </a:ext>
                </a:extLst>
              </a:tr>
              <a:tr h="28728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7245"/>
                  </a:ext>
                </a:extLst>
              </a:tr>
              <a:tr h="28887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6789"/>
                  </a:ext>
                </a:extLst>
              </a:tr>
              <a:tr h="287287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69440"/>
                  </a:ext>
                </a:extLst>
              </a:tr>
              <a:tr h="31585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28547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39082"/>
                  </a:ext>
                </a:extLst>
              </a:tr>
              <a:tr h="34919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86129"/>
                  </a:ext>
                </a:extLst>
              </a:tr>
              <a:tr h="33014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22742"/>
                  </a:ext>
                </a:extLst>
              </a:tr>
              <a:tr h="3285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00568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72189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65279"/>
                  </a:ext>
                </a:extLst>
              </a:tr>
              <a:tr h="28344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63475"/>
                  </a:ext>
                </a:extLst>
              </a:tr>
            </a:tbl>
          </a:graphicData>
        </a:graphic>
      </p:graphicFrame>
      <p:sp>
        <p:nvSpPr>
          <p:cNvPr id="49282" name="Text Box 162"/>
          <p:cNvSpPr txBox="1">
            <a:spLocks noChangeArrowheads="1"/>
          </p:cNvSpPr>
          <p:nvPr/>
        </p:nvSpPr>
        <p:spPr bwMode="auto">
          <a:xfrm>
            <a:off x="6011863" y="1068388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9283" name="Text Box 163"/>
          <p:cNvSpPr txBox="1">
            <a:spLocks noChangeArrowheads="1"/>
          </p:cNvSpPr>
          <p:nvPr/>
        </p:nvSpPr>
        <p:spPr bwMode="auto">
          <a:xfrm>
            <a:off x="5003800" y="13573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9284" name="Text Box 164"/>
          <p:cNvSpPr txBox="1">
            <a:spLocks noChangeArrowheads="1"/>
          </p:cNvSpPr>
          <p:nvPr/>
        </p:nvSpPr>
        <p:spPr bwMode="auto">
          <a:xfrm>
            <a:off x="5003800" y="16017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9285" name="Text Box 165"/>
          <p:cNvSpPr txBox="1">
            <a:spLocks noChangeArrowheads="1"/>
          </p:cNvSpPr>
          <p:nvPr/>
        </p:nvSpPr>
        <p:spPr bwMode="auto">
          <a:xfrm>
            <a:off x="5003800" y="18907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3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49286" name="Text Box 167"/>
          <p:cNvSpPr txBox="1">
            <a:spLocks noChangeArrowheads="1"/>
          </p:cNvSpPr>
          <p:nvPr/>
        </p:nvSpPr>
        <p:spPr bwMode="auto">
          <a:xfrm>
            <a:off x="5003800" y="21780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4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0" name="Text Box 168"/>
          <p:cNvSpPr txBox="1">
            <a:spLocks noChangeArrowheads="1"/>
          </p:cNvSpPr>
          <p:nvPr/>
        </p:nvSpPr>
        <p:spPr bwMode="auto">
          <a:xfrm>
            <a:off x="5019675" y="24701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1" name="Text Box 169"/>
          <p:cNvSpPr txBox="1">
            <a:spLocks noChangeArrowheads="1"/>
          </p:cNvSpPr>
          <p:nvPr/>
        </p:nvSpPr>
        <p:spPr bwMode="auto">
          <a:xfrm>
            <a:off x="5038725" y="27638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2" name="Text Box 170"/>
          <p:cNvSpPr txBox="1">
            <a:spLocks noChangeArrowheads="1"/>
          </p:cNvSpPr>
          <p:nvPr/>
        </p:nvSpPr>
        <p:spPr bwMode="auto">
          <a:xfrm>
            <a:off x="5057775" y="3046413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12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3" name="Text Box 171"/>
          <p:cNvSpPr txBox="1">
            <a:spLocks noChangeArrowheads="1"/>
          </p:cNvSpPr>
          <p:nvPr/>
        </p:nvSpPr>
        <p:spPr bwMode="auto">
          <a:xfrm>
            <a:off x="5067300" y="3349625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13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4" name="Text Box 172"/>
          <p:cNvSpPr txBox="1">
            <a:spLocks noChangeArrowheads="1"/>
          </p:cNvSpPr>
          <p:nvPr/>
        </p:nvSpPr>
        <p:spPr bwMode="auto">
          <a:xfrm>
            <a:off x="5076825" y="3641725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14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5" name="Text Box 173"/>
          <p:cNvSpPr txBox="1">
            <a:spLocks noChangeArrowheads="1"/>
          </p:cNvSpPr>
          <p:nvPr/>
        </p:nvSpPr>
        <p:spPr bwMode="auto">
          <a:xfrm>
            <a:off x="5076825" y="394970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20</a:t>
            </a:r>
            <a:endParaRPr lang="es-ES" altLang="es-MX" sz="1600" b="1" dirty="0">
              <a:latin typeface="Arial" panose="020B0604020202020204" pitchFamily="34" charset="0"/>
            </a:endParaRPr>
          </a:p>
        </p:txBody>
      </p:sp>
      <p:sp>
        <p:nvSpPr>
          <p:cNvPr id="161966" name="Text Box 174"/>
          <p:cNvSpPr txBox="1">
            <a:spLocks noChangeArrowheads="1"/>
          </p:cNvSpPr>
          <p:nvPr/>
        </p:nvSpPr>
        <p:spPr bwMode="auto">
          <a:xfrm>
            <a:off x="5076825" y="42370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7" name="Text Box 175"/>
          <p:cNvSpPr txBox="1">
            <a:spLocks noChangeArrowheads="1"/>
          </p:cNvSpPr>
          <p:nvPr/>
        </p:nvSpPr>
        <p:spPr bwMode="auto">
          <a:xfrm>
            <a:off x="5076825" y="45402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22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8" name="Text Box 176"/>
          <p:cNvSpPr txBox="1">
            <a:spLocks noChangeArrowheads="1"/>
          </p:cNvSpPr>
          <p:nvPr/>
        </p:nvSpPr>
        <p:spPr bwMode="auto">
          <a:xfrm>
            <a:off x="5076825" y="4870450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23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69" name="Text Box 177"/>
          <p:cNvSpPr txBox="1">
            <a:spLocks noChangeArrowheads="1"/>
          </p:cNvSpPr>
          <p:nvPr/>
        </p:nvSpPr>
        <p:spPr bwMode="auto">
          <a:xfrm>
            <a:off x="5076825" y="52022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24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70" name="Text Box 178"/>
          <p:cNvSpPr txBox="1">
            <a:spLocks noChangeArrowheads="1"/>
          </p:cNvSpPr>
          <p:nvPr/>
        </p:nvSpPr>
        <p:spPr bwMode="auto">
          <a:xfrm>
            <a:off x="5076825" y="55324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30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161986" name="Text Box 194"/>
          <p:cNvSpPr txBox="1">
            <a:spLocks noChangeArrowheads="1"/>
          </p:cNvSpPr>
          <p:nvPr/>
        </p:nvSpPr>
        <p:spPr bwMode="auto">
          <a:xfrm>
            <a:off x="5076825" y="580548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31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60" grpId="0" autoUpdateAnimBg="0"/>
      <p:bldP spid="161961" grpId="0" autoUpdateAnimBg="0"/>
      <p:bldP spid="161962" grpId="0" autoUpdateAnimBg="0"/>
      <p:bldP spid="161963" grpId="0" autoUpdateAnimBg="0"/>
      <p:bldP spid="161964" grpId="0" autoUpdateAnimBg="0"/>
      <p:bldP spid="161965" grpId="0" autoUpdateAnimBg="0"/>
      <p:bldP spid="161966" grpId="0" autoUpdateAnimBg="0"/>
      <p:bldP spid="161967" grpId="0" autoUpdateAnimBg="0"/>
      <p:bldP spid="161968" grpId="0" autoUpdateAnimBg="0"/>
      <p:bldP spid="161969" grpId="0" autoUpdateAnimBg="0"/>
      <p:bldP spid="161970" grpId="0" autoUpdateAnimBg="0"/>
      <p:bldP spid="16198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022" name="Group 2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252882"/>
              </p:ext>
            </p:extLst>
          </p:nvPr>
        </p:nvGraphicFramePr>
        <p:xfrm>
          <a:off x="1115616" y="416716"/>
          <a:ext cx="6507479" cy="6245676"/>
        </p:xfrm>
        <a:graphic>
          <a:graphicData uri="http://schemas.openxmlformats.org/drawingml/2006/table">
            <a:tbl>
              <a:tblPr/>
              <a:tblGrid>
                <a:gridCol w="1125537">
                  <a:extLst>
                    <a:ext uri="{9D8B030D-6E8A-4147-A177-3AD203B41FA5}">
                      <a16:colId xmlns:a16="http://schemas.microsoft.com/office/drawing/2014/main" val="403600802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826053739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347392005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1209843489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119244232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836929900"/>
                    </a:ext>
                  </a:extLst>
                </a:gridCol>
              </a:tblGrid>
              <a:tr h="518152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Binario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Hexadecima</a:t>
                      </a:r>
                      <a:r>
                        <a:rPr kumimoji="0" lang="es-MX" altLang="es-MX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Quinario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11</a:t>
                      </a:r>
                      <a:r>
                        <a:rPr kumimoji="0" lang="es-ES" alt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endParaRPr kumimoji="0" lang="es-MX" alt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035790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(10)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s-MX" altLang="es-MX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89105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901393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36961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842557"/>
                  </a:ext>
                </a:extLst>
              </a:tr>
              <a:tr h="28730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97981"/>
                  </a:ext>
                </a:extLst>
              </a:tr>
              <a:tr h="28730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22384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99574"/>
                  </a:ext>
                </a:extLst>
              </a:tr>
              <a:tr h="30476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841613"/>
                  </a:ext>
                </a:extLst>
              </a:tr>
              <a:tr h="28730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05084"/>
                  </a:ext>
                </a:extLst>
              </a:tr>
              <a:tr h="288891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415272"/>
                  </a:ext>
                </a:extLst>
              </a:tr>
              <a:tr h="28730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22355"/>
                  </a:ext>
                </a:extLst>
              </a:tr>
              <a:tr h="31587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0361"/>
                  </a:ext>
                </a:extLst>
              </a:tr>
              <a:tr h="2834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91198"/>
                  </a:ext>
                </a:extLst>
              </a:tr>
              <a:tr h="349210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s-MX" altLang="es-MX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30654"/>
                  </a:ext>
                </a:extLst>
              </a:tr>
              <a:tr h="330161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58850"/>
                  </a:ext>
                </a:extLst>
              </a:tr>
              <a:tr h="328574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96094"/>
                  </a:ext>
                </a:extLst>
              </a:tr>
              <a:tr h="3108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94792"/>
                  </a:ext>
                </a:extLst>
              </a:tr>
              <a:tr h="3108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08426"/>
                  </a:ext>
                </a:extLst>
              </a:tr>
              <a:tr h="31088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24968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78518" y="548680"/>
            <a:ext cx="7981672" cy="230832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7200" b="1" dirty="0">
                <a:solidFill>
                  <a:srgbClr val="C00000"/>
                </a:solidFill>
              </a:rPr>
              <a:t>Cuanto vale la A </a:t>
            </a:r>
            <a:br>
              <a:rPr lang="es-MX" sz="7200" b="1" dirty="0">
                <a:solidFill>
                  <a:srgbClr val="C00000"/>
                </a:solidFill>
              </a:rPr>
            </a:br>
            <a:r>
              <a:rPr lang="es-MX" sz="7200" b="1" dirty="0">
                <a:solidFill>
                  <a:srgbClr val="C00000"/>
                </a:solidFill>
              </a:rPr>
              <a:t>en Hexadecimal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altLang="es-MX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073268"/>
              </p:ext>
            </p:extLst>
          </p:nvPr>
        </p:nvGraphicFramePr>
        <p:xfrm>
          <a:off x="363583" y="806451"/>
          <a:ext cx="6627812" cy="5359399"/>
        </p:xfrm>
        <a:graphic>
          <a:graphicData uri="http://schemas.openxmlformats.org/drawingml/2006/table">
            <a:tbl>
              <a:tblPr/>
              <a:tblGrid>
                <a:gridCol w="786401">
                  <a:extLst>
                    <a:ext uri="{9D8B030D-6E8A-4147-A177-3AD203B41FA5}">
                      <a16:colId xmlns:a16="http://schemas.microsoft.com/office/drawing/2014/main" val="553985179"/>
                    </a:ext>
                  </a:extLst>
                </a:gridCol>
                <a:gridCol w="3345487">
                  <a:extLst>
                    <a:ext uri="{9D8B030D-6E8A-4147-A177-3AD203B41FA5}">
                      <a16:colId xmlns:a16="http://schemas.microsoft.com/office/drawing/2014/main" val="2467882317"/>
                    </a:ext>
                  </a:extLst>
                </a:gridCol>
                <a:gridCol w="2495924">
                  <a:extLst>
                    <a:ext uri="{9D8B030D-6E8A-4147-A177-3AD203B41FA5}">
                      <a16:colId xmlns:a16="http://schemas.microsoft.com/office/drawing/2014/main" val="1086402556"/>
                    </a:ext>
                  </a:extLst>
                </a:gridCol>
              </a:tblGrid>
              <a:tr h="362781"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1066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binario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65382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ternario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06241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quinario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885522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siete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Dominó (0 a 6) China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83734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octal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98741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decimal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52799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duodecimal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89837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hexadecimal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30273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vigesimal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1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Civilización Maya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06231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sexagesimal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74252"/>
                  </a:ext>
                </a:extLst>
              </a:tr>
              <a:tr h="454238">
                <a:tc>
                  <a:txBody>
                    <a:bodyPr/>
                    <a:lstStyle/>
                    <a:p>
                      <a:pPr algn="r"/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b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Base64</a:t>
                      </a:r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2400" b="1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396" marR="88396" marT="44205" marB="44205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1959"/>
                  </a:ext>
                </a:extLst>
              </a:tr>
            </a:tbl>
          </a:graphicData>
        </a:graphic>
      </p:graphicFrame>
      <p:sp>
        <p:nvSpPr>
          <p:cNvPr id="53305" name="Rectangle 2"/>
          <p:cNvSpPr>
            <a:spLocks noChangeArrowheads="1"/>
          </p:cNvSpPr>
          <p:nvPr/>
        </p:nvSpPr>
        <p:spPr bwMode="auto">
          <a:xfrm>
            <a:off x="1223963" y="-322263"/>
            <a:ext cx="61198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MX" sz="18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Dominar el dominó | Ciencia | EL PAÍS">
            <a:extLst>
              <a:ext uri="{FF2B5EF4-FFF2-40B4-BE49-F238E27FC236}">
                <a16:creationId xmlns:a16="http://schemas.microsoft.com/office/drawing/2014/main" id="{97A18882-FADD-4EDE-98AF-A8EF2420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51373" y="1983215"/>
            <a:ext cx="3201558" cy="16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850" y="1557338"/>
          <a:ext cx="8594726" cy="296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89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5119951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86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Formula General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Decimales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792"/>
                  </a:ext>
                </a:extLst>
              </a:tr>
              <a:tr h="57111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Multiplicar por la base y sumar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Enteros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endParaRPr lang="es-MX" sz="2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Residuos</a:t>
                      </a: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(8)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Múltiplo</a:t>
                      </a: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(16)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0348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2800"/>
              <a:t>Formula General</a:t>
            </a:r>
            <a:endParaRPr lang="es-ES" altLang="es-MX" sz="28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7050087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2000"/>
              <a:t>Para números con decimales</a:t>
            </a:r>
            <a:endParaRPr lang="es-ES" altLang="es-MX" sz="2000"/>
          </a:p>
        </p:txBody>
      </p:sp>
      <p:pic>
        <p:nvPicPr>
          <p:cNvPr id="56324" name="Picture 4" descr="formula%20gene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175" y="2205038"/>
            <a:ext cx="490855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2800"/>
              <a:t>Ejemplo 1</a:t>
            </a:r>
            <a:endParaRPr lang="es-ES" altLang="es-MX" sz="28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84313"/>
            <a:ext cx="6553200" cy="3889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2400"/>
              <a:t>convertir un número binario a decimal:</a:t>
            </a:r>
            <a:r>
              <a:rPr lang="es-ES" altLang="es-MX" sz="2400"/>
              <a:t> </a:t>
            </a: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1763713" y="2276475"/>
            <a:ext cx="4989512" cy="8239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latin typeface="Arial" panose="020B0604020202020204" pitchFamily="34" charset="0"/>
              </a:rPr>
              <a:t>1011.11</a:t>
            </a:r>
            <a:r>
              <a:rPr lang="es-MX" altLang="es-MX" sz="4800" b="1" baseline="-25000">
                <a:latin typeface="Arial" panose="020B0604020202020204" pitchFamily="34" charset="0"/>
              </a:rPr>
              <a:t>(2)</a:t>
            </a:r>
            <a:r>
              <a:rPr lang="es-MX" altLang="es-MX" sz="48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4800" b="1">
                <a:latin typeface="Arial" panose="020B0604020202020204" pitchFamily="34" charset="0"/>
              </a:rPr>
              <a:t> N</a:t>
            </a:r>
            <a:r>
              <a:rPr lang="es-MX" altLang="es-MX" sz="4800" b="1" baseline="-25000">
                <a:latin typeface="Arial" panose="020B0604020202020204" pitchFamily="34" charset="0"/>
                <a:sym typeface="Symbol" panose="05050102010706020507" pitchFamily="18" charset="2"/>
              </a:rPr>
              <a:t>(10</a:t>
            </a:r>
            <a:r>
              <a:rPr lang="es-MX" altLang="es-MX" sz="4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s-MX" altLang="es-MX" sz="4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42343" name="Picture 7" descr="b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4005263"/>
            <a:ext cx="3863975" cy="154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2800"/>
              <a:t>Ejemplo 1</a:t>
            </a:r>
            <a:endParaRPr lang="es-ES" altLang="es-MX" sz="2800"/>
          </a:p>
        </p:txBody>
      </p:sp>
      <p:pic>
        <p:nvPicPr>
          <p:cNvPr id="60419" name="Picture 5" descr="b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276475"/>
            <a:ext cx="3671888" cy="1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916238" y="1412875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1011.11</a:t>
            </a:r>
            <a:r>
              <a:rPr lang="es-MX" altLang="es-MX" sz="2800" b="1" baseline="-25000">
                <a:latin typeface="Arial" panose="020B0604020202020204" pitchFamily="34" charset="0"/>
              </a:rPr>
              <a:t>(2)</a:t>
            </a:r>
            <a:r>
              <a:rPr lang="es-MX" altLang="es-MX" sz="28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2800" b="1">
                <a:latin typeface="Arial" panose="020B0604020202020204" pitchFamily="34" charset="0"/>
              </a:rPr>
              <a:t> N</a:t>
            </a:r>
            <a:r>
              <a:rPr lang="es-MX" altLang="es-MX" sz="2800" b="1" baseline="-25000">
                <a:latin typeface="Arial" panose="020B0604020202020204" pitchFamily="34" charset="0"/>
                <a:sym typeface="Symbol" panose="05050102010706020507" pitchFamily="18" charset="2"/>
              </a:rPr>
              <a:t>(10</a:t>
            </a:r>
            <a:r>
              <a:rPr lang="es-MX" altLang="es-MX" sz="28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s-MX" altLang="es-MX" sz="18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6042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" r="7458"/>
          <a:stretch>
            <a:fillRect/>
          </a:stretch>
        </p:blipFill>
        <p:spPr>
          <a:xfrm>
            <a:off x="301484" y="4221088"/>
            <a:ext cx="8820150" cy="806450"/>
          </a:xfrm>
          <a:solidFill>
            <a:srgbClr val="FFFF99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800" i="1"/>
              <a:t>Numeración Griega</a:t>
            </a:r>
            <a:endParaRPr lang="es-ES" altLang="es-MX" sz="2800" i="1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-4264025" y="4459288"/>
            <a:ext cx="22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MX" sz="1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10" descr="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" y="2133600"/>
            <a:ext cx="7856538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800"/>
              <a:t>Ejemplo 1</a:t>
            </a:r>
          </a:p>
        </p:txBody>
      </p:sp>
      <p:pic>
        <p:nvPicPr>
          <p:cNvPr id="6246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" r="7458"/>
          <a:stretch>
            <a:fillRect/>
          </a:stretch>
        </p:blipFill>
        <p:spPr>
          <a:xfrm>
            <a:off x="900113" y="1844675"/>
            <a:ext cx="7278687" cy="611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071813"/>
            <a:ext cx="7278688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1" b="7289"/>
          <a:stretch>
            <a:fillRect/>
          </a:stretch>
        </p:blipFill>
        <p:spPr>
          <a:xfrm>
            <a:off x="971550" y="4298950"/>
            <a:ext cx="7215188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70" name="Rectangle 14"/>
          <p:cNvSpPr>
            <a:spLocks noChangeArrowheads="1"/>
          </p:cNvSpPr>
          <p:nvPr/>
        </p:nvSpPr>
        <p:spPr bwMode="auto">
          <a:xfrm>
            <a:off x="1835150" y="5516563"/>
            <a:ext cx="5105400" cy="7016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000" b="1">
                <a:latin typeface="Arial" panose="020B0604020202020204" pitchFamily="34" charset="0"/>
              </a:rPr>
              <a:t>1011.11</a:t>
            </a:r>
            <a:r>
              <a:rPr lang="es-MX" altLang="es-MX" sz="4000" b="1" baseline="-25000">
                <a:latin typeface="Arial" panose="020B0604020202020204" pitchFamily="34" charset="0"/>
              </a:rPr>
              <a:t>(2)</a:t>
            </a:r>
            <a:r>
              <a:rPr lang="es-MX" altLang="es-MX" sz="40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4000" b="1">
                <a:latin typeface="Arial" panose="020B0604020202020204" pitchFamily="34" charset="0"/>
              </a:rPr>
              <a:t> 11.75</a:t>
            </a:r>
            <a:r>
              <a:rPr lang="es-MX" altLang="es-MX" sz="4000" b="1" baseline="-25000">
                <a:latin typeface="Arial" panose="020B0604020202020204" pitchFamily="34" charset="0"/>
                <a:sym typeface="Symbol" panose="05050102010706020507" pitchFamily="18" charset="2"/>
              </a:rPr>
              <a:t>(10</a:t>
            </a:r>
            <a:r>
              <a:rPr lang="es-MX" altLang="es-MX" sz="4000" baseline="-25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s-MX" altLang="es-MX" sz="4000">
                <a:solidFill>
                  <a:schemeClr val="tx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408737" cy="576263"/>
          </a:xfrm>
        </p:spPr>
        <p:txBody>
          <a:bodyPr/>
          <a:lstStyle/>
          <a:p>
            <a:pPr eaLnBrk="1" hangingPunct="1"/>
            <a:r>
              <a:rPr lang="en-US" altLang="es-MX" sz="2800"/>
              <a:t>Ejemplo 2</a:t>
            </a:r>
            <a:endParaRPr lang="es-ES" altLang="es-MX" sz="2800"/>
          </a:p>
        </p:txBody>
      </p:sp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411413" y="981075"/>
            <a:ext cx="41719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convertir un número octal a decimal</a:t>
            </a:r>
            <a:r>
              <a:rPr lang="es-ES" altLang="es-MX" sz="18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>
                <a:latin typeface="Arial" panose="020B0604020202020204" pitchFamily="34" charset="0"/>
              </a:rPr>
              <a:t>25.4</a:t>
            </a:r>
            <a:r>
              <a:rPr lang="es-MX" altLang="es-MX" sz="4400" b="1" baseline="-25000">
                <a:latin typeface="Arial" panose="020B0604020202020204" pitchFamily="34" charset="0"/>
              </a:rPr>
              <a:t>(8)</a:t>
            </a:r>
            <a:r>
              <a:rPr lang="es-MX" altLang="es-MX" sz="44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4400" b="1">
                <a:latin typeface="Arial" panose="020B0604020202020204" pitchFamily="34" charset="0"/>
              </a:rPr>
              <a:t> N</a:t>
            </a:r>
            <a:r>
              <a:rPr lang="es-MX" altLang="es-MX" sz="4400" b="1" baseline="-25000">
                <a:latin typeface="Arial" panose="020B0604020202020204" pitchFamily="34" charset="0"/>
              </a:rPr>
              <a:t>(10) </a:t>
            </a:r>
            <a:endParaRPr lang="es-ES" altLang="es-MX" sz="4400" b="1" baseline="-25000">
              <a:latin typeface="Arial" panose="020B0604020202020204" pitchFamily="34" charset="0"/>
            </a:endParaRPr>
          </a:p>
        </p:txBody>
      </p:sp>
      <p:sp>
        <p:nvSpPr>
          <p:cNvPr id="64516" name="Rectangle 14"/>
          <p:cNvSpPr>
            <a:spLocks noChangeArrowheads="1"/>
          </p:cNvSpPr>
          <p:nvPr/>
        </p:nvSpPr>
        <p:spPr bwMode="auto">
          <a:xfrm>
            <a:off x="323528" y="2276872"/>
            <a:ext cx="8497888" cy="30231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b="1" dirty="0">
                <a:solidFill>
                  <a:schemeClr val="tx1"/>
                </a:solidFill>
                <a:latin typeface="Arial" panose="020B0604020202020204" pitchFamily="34" charset="0"/>
              </a:rPr>
              <a:t>1.- Identificamos la posición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b="1" dirty="0">
                <a:solidFill>
                  <a:schemeClr val="tx1"/>
                </a:solidFill>
                <a:latin typeface="Arial" panose="020B0604020202020204" pitchFamily="34" charset="0"/>
              </a:rPr>
              <a:t>2.- Desarrollamos la formula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b="1" dirty="0">
                <a:solidFill>
                  <a:schemeClr val="tx1"/>
                </a:solidFill>
                <a:latin typeface="Arial" panose="020B0604020202020204" pitchFamily="34" charset="0"/>
              </a:rPr>
              <a:t>3.- Efectuamos las operaciones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010" y="354399"/>
            <a:ext cx="6408737" cy="576263"/>
          </a:xfrm>
        </p:spPr>
        <p:txBody>
          <a:bodyPr/>
          <a:lstStyle/>
          <a:p>
            <a:pPr eaLnBrk="1" hangingPunct="1"/>
            <a:r>
              <a:rPr lang="en-US" altLang="es-MX" sz="2800" dirty="0" err="1"/>
              <a:t>Ejemplo</a:t>
            </a:r>
            <a:r>
              <a:rPr lang="en-US" altLang="es-MX" sz="2800" dirty="0"/>
              <a:t> 2</a:t>
            </a:r>
            <a:endParaRPr lang="es-ES" altLang="es-MX" sz="2800" dirty="0"/>
          </a:p>
        </p:txBody>
      </p:sp>
      <p:pic>
        <p:nvPicPr>
          <p:cNvPr id="66563" name="Picture 3" descr="oc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060848"/>
            <a:ext cx="2160240" cy="1456492"/>
          </a:xfrm>
          <a:solidFill>
            <a:srgbClr val="FFFF99"/>
          </a:solidFill>
          <a:ln>
            <a:solidFill>
              <a:schemeClr val="tx1"/>
            </a:solidFill>
          </a:ln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342009" y="896336"/>
            <a:ext cx="41719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</a:rPr>
              <a:t>convertir un número octal a decimal</a:t>
            </a:r>
            <a:r>
              <a:rPr lang="es-ES" altLang="es-MX" sz="18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b="1" dirty="0">
                <a:latin typeface="Arial" panose="020B0604020202020204" pitchFamily="34" charset="0"/>
              </a:rPr>
              <a:t>25.4</a:t>
            </a:r>
            <a:r>
              <a:rPr lang="es-MX" altLang="es-MX" sz="4400" b="1" baseline="-25000" dirty="0">
                <a:latin typeface="Arial" panose="020B0604020202020204" pitchFamily="34" charset="0"/>
              </a:rPr>
              <a:t>(8)</a:t>
            </a:r>
            <a:r>
              <a:rPr lang="es-MX" altLang="es-MX" sz="4400" b="1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4400" b="1" dirty="0">
                <a:latin typeface="Arial" panose="020B0604020202020204" pitchFamily="34" charset="0"/>
              </a:rPr>
              <a:t> N</a:t>
            </a:r>
            <a:r>
              <a:rPr lang="es-MX" altLang="es-MX" sz="4400" b="1" baseline="-25000" dirty="0">
                <a:latin typeface="Arial" panose="020B0604020202020204" pitchFamily="34" charset="0"/>
              </a:rPr>
              <a:t>(10) </a:t>
            </a:r>
            <a:endParaRPr lang="es-ES" altLang="es-MX" sz="4400" b="1" baseline="-25000" dirty="0">
              <a:latin typeface="Arial" panose="020B0604020202020204" pitchFamily="34" charset="0"/>
            </a:endParaRPr>
          </a:p>
        </p:txBody>
      </p:sp>
      <p:pic>
        <p:nvPicPr>
          <p:cNvPr id="6656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3" b="-29715"/>
          <a:stretch>
            <a:fillRect/>
          </a:stretch>
        </p:blipFill>
        <p:spPr>
          <a:xfrm>
            <a:off x="1519615" y="3717032"/>
            <a:ext cx="5984875" cy="1133475"/>
          </a:xfrm>
          <a:solidFill>
            <a:srgbClr val="FFFF99"/>
          </a:solidFill>
          <a:ln>
            <a:solidFill>
              <a:schemeClr val="tx1"/>
            </a:solidFill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3" b="34680"/>
          <a:stretch>
            <a:fillRect/>
          </a:stretch>
        </p:blipFill>
        <p:spPr>
          <a:xfrm>
            <a:off x="1473913" y="5157192"/>
            <a:ext cx="6723063" cy="4953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2555776" y="2496707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1</a:t>
            </a:r>
            <a:endParaRPr lang="es-MX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3991382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2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55576" y="5071412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3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332656"/>
            <a:ext cx="6408737" cy="576263"/>
          </a:xfrm>
        </p:spPr>
        <p:txBody>
          <a:bodyPr/>
          <a:lstStyle/>
          <a:p>
            <a:pPr eaLnBrk="1" hangingPunct="1"/>
            <a:r>
              <a:rPr lang="es-ES" altLang="es-MX" sz="2800" dirty="0"/>
              <a:t>Ejemplo 3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475656" y="908919"/>
            <a:ext cx="56165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</a:rPr>
              <a:t>convertir un número hexadecimal a decimal</a:t>
            </a:r>
            <a:r>
              <a:rPr lang="es-ES" altLang="es-MX" sz="18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 dirty="0">
                <a:latin typeface="Arial" panose="020B0604020202020204" pitchFamily="34" charset="0"/>
              </a:rPr>
              <a:t>AB.8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(16)</a:t>
            </a:r>
            <a:r>
              <a:rPr lang="es-MX" altLang="es-MX" sz="2800" b="1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2800" b="1" dirty="0">
                <a:latin typeface="Arial" panose="020B0604020202020204" pitchFamily="34" charset="0"/>
              </a:rPr>
              <a:t> N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(10) </a:t>
            </a:r>
            <a:endParaRPr lang="es-ES" altLang="es-MX" sz="2800" b="1" baseline="-25000" dirty="0">
              <a:latin typeface="Arial" panose="020B0604020202020204" pitchFamily="34" charset="0"/>
            </a:endParaRPr>
          </a:p>
        </p:txBody>
      </p:sp>
      <p:sp>
        <p:nvSpPr>
          <p:cNvPr id="70660" name="Rectangle 15"/>
          <p:cNvSpPr>
            <a:spLocks noChangeArrowheads="1"/>
          </p:cNvSpPr>
          <p:nvPr/>
        </p:nvSpPr>
        <p:spPr bwMode="auto">
          <a:xfrm>
            <a:off x="323849" y="1724112"/>
            <a:ext cx="8497888" cy="2375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sz="2800" b="1" dirty="0">
                <a:solidFill>
                  <a:schemeClr val="tx1"/>
                </a:solidFill>
                <a:latin typeface="Arial" panose="020B0604020202020204" pitchFamily="34" charset="0"/>
              </a:rPr>
              <a:t>1.- Identificamos la posición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sz="2800" b="1" dirty="0">
                <a:solidFill>
                  <a:schemeClr val="tx1"/>
                </a:solidFill>
                <a:latin typeface="Arial" panose="020B0604020202020204" pitchFamily="34" charset="0"/>
              </a:rPr>
              <a:t>2.- Desarrollamos la formula</a:t>
            </a:r>
          </a:p>
          <a:p>
            <a:pPr algn="l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s-MX" altLang="es-MX" sz="2800" b="1" dirty="0">
                <a:solidFill>
                  <a:schemeClr val="tx1"/>
                </a:solidFill>
                <a:latin typeface="Arial" panose="020B0604020202020204" pitchFamily="34" charset="0"/>
              </a:rPr>
              <a:t>3.- Efectuamos las operaciones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3779912" y="4221088"/>
            <a:ext cx="117475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C = 12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F = 15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4434" y="259848"/>
            <a:ext cx="4320629" cy="576263"/>
          </a:xfrm>
        </p:spPr>
        <p:txBody>
          <a:bodyPr/>
          <a:lstStyle/>
          <a:p>
            <a:pPr eaLnBrk="1" hangingPunct="1"/>
            <a:r>
              <a:rPr lang="es-ES" altLang="es-MX" sz="2800" dirty="0"/>
              <a:t>Ejemplo 3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-51300" y="431848"/>
            <a:ext cx="56165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</a:rPr>
              <a:t>convertir un número hexadecimal a decimal</a:t>
            </a:r>
            <a:r>
              <a:rPr lang="es-ES" altLang="es-MX" sz="1800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 dirty="0">
                <a:latin typeface="Arial" panose="020B0604020202020204" pitchFamily="34" charset="0"/>
              </a:rPr>
              <a:t>AB.8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(16)</a:t>
            </a:r>
            <a:r>
              <a:rPr lang="es-MX" altLang="es-MX" sz="2800" b="1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2800" b="1" dirty="0">
                <a:latin typeface="Arial" panose="020B0604020202020204" pitchFamily="34" charset="0"/>
              </a:rPr>
              <a:t> N</a:t>
            </a:r>
            <a:r>
              <a:rPr lang="es-MX" altLang="es-MX" sz="2800" b="1" baseline="-25000" dirty="0">
                <a:latin typeface="Arial" panose="020B0604020202020204" pitchFamily="34" charset="0"/>
              </a:rPr>
              <a:t>(10) </a:t>
            </a:r>
            <a:endParaRPr lang="es-ES" altLang="es-MX" sz="2800" b="1" baseline="-25000" dirty="0">
              <a:latin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856082" y="1644651"/>
            <a:ext cx="2973388" cy="1184275"/>
            <a:chOff x="2987675" y="2060575"/>
            <a:chExt cx="2973388" cy="1184275"/>
          </a:xfrm>
          <a:noFill/>
        </p:grpSpPr>
        <p:sp>
          <p:nvSpPr>
            <p:cNvPr id="250884" name="Text Box 4"/>
            <p:cNvSpPr txBox="1">
              <a:spLocks noChangeArrowheads="1"/>
            </p:cNvSpPr>
            <p:nvPr/>
          </p:nvSpPr>
          <p:spPr bwMode="auto">
            <a:xfrm>
              <a:off x="2987675" y="2420938"/>
              <a:ext cx="2973388" cy="8239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4800" b="1" dirty="0">
                  <a:latin typeface="Arial" panose="020B0604020202020204" pitchFamily="34" charset="0"/>
                </a:rPr>
                <a:t>A B . 8 </a:t>
              </a:r>
              <a:r>
                <a:rPr lang="es-MX" altLang="es-MX" sz="4800" b="1" baseline="-25000" dirty="0">
                  <a:latin typeface="Arial" panose="020B0604020202020204" pitchFamily="34" charset="0"/>
                </a:rPr>
                <a:t>(16)</a:t>
              </a:r>
              <a:endParaRPr lang="es-ES" altLang="es-MX" sz="48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250885" name="Text Box 5"/>
            <p:cNvSpPr txBox="1">
              <a:spLocks noChangeArrowheads="1"/>
            </p:cNvSpPr>
            <p:nvPr/>
          </p:nvSpPr>
          <p:spPr bwMode="auto">
            <a:xfrm>
              <a:off x="3708400" y="2060575"/>
              <a:ext cx="360363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s-ES" altLang="es-MX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auto">
            <a:xfrm>
              <a:off x="4500563" y="2060575"/>
              <a:ext cx="503237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-1</a:t>
              </a:r>
              <a:endParaRPr lang="es-ES" altLang="es-MX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887" name="Text Box 7"/>
            <p:cNvSpPr txBox="1">
              <a:spLocks noChangeArrowheads="1"/>
            </p:cNvSpPr>
            <p:nvPr/>
          </p:nvSpPr>
          <p:spPr bwMode="auto">
            <a:xfrm>
              <a:off x="3059113" y="2060575"/>
              <a:ext cx="360362" cy="4572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s-MX" altLang="es-MX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s-ES" altLang="es-MX" sz="2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1101225" y="3099571"/>
            <a:ext cx="17049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 dirty="0">
                <a:solidFill>
                  <a:schemeClr val="tx1"/>
                </a:solidFill>
                <a:latin typeface="Arial" panose="020B0604020202020204" pitchFamily="34" charset="0"/>
              </a:rPr>
              <a:t>N </a:t>
            </a:r>
            <a:r>
              <a:rPr lang="es-MX" altLang="es-MX" sz="3600" b="1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(10)</a:t>
            </a:r>
            <a:r>
              <a:rPr lang="es-MX" altLang="es-MX" sz="3600" b="1" dirty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endParaRPr lang="es-ES" altLang="es-MX" sz="3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7590313" y="681423"/>
            <a:ext cx="117475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C = 12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F = 15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2756987" y="3099571"/>
            <a:ext cx="5926138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10 (16)</a:t>
            </a:r>
            <a:r>
              <a:rPr lang="es-MX" altLang="es-MX" sz="3600" b="1" baseline="30000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 + 11 (16)</a:t>
            </a:r>
            <a:r>
              <a:rPr lang="es-MX" altLang="es-MX" sz="3600" b="1" baseline="30000">
                <a:solidFill>
                  <a:srgbClr val="003300"/>
                </a:solidFill>
                <a:latin typeface="Arial" panose="020B0604020202020204" pitchFamily="34" charset="0"/>
              </a:rPr>
              <a:t>0</a:t>
            </a: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 + 8(16)</a:t>
            </a:r>
            <a:r>
              <a:rPr lang="es-MX" altLang="es-MX" sz="3600" b="1" baseline="30000">
                <a:solidFill>
                  <a:srgbClr val="003300"/>
                </a:solidFill>
                <a:latin typeface="Arial" panose="020B0604020202020204" pitchFamily="34" charset="0"/>
              </a:rPr>
              <a:t>-1</a:t>
            </a: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endParaRPr lang="es-ES" altLang="es-MX" sz="36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1101225" y="4421242"/>
            <a:ext cx="17049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chemeClr val="tx1"/>
                </a:solidFill>
                <a:latin typeface="Arial" panose="020B0604020202020204" pitchFamily="34" charset="0"/>
              </a:rPr>
              <a:t>N </a:t>
            </a:r>
            <a:r>
              <a:rPr lang="es-MX" altLang="es-MX" sz="3600" b="1" baseline="-25000">
                <a:solidFill>
                  <a:schemeClr val="tx1"/>
                </a:solidFill>
                <a:latin typeface="Arial" panose="020B0604020202020204" pitchFamily="34" charset="0"/>
              </a:rPr>
              <a:t>(10)</a:t>
            </a:r>
            <a:r>
              <a:rPr lang="es-MX" altLang="es-MX" sz="3600" b="1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endParaRPr lang="es-ES" altLang="es-MX" sz="3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2756987" y="4421242"/>
            <a:ext cx="54419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10 (16) + 11 (1) + 8(1/16) </a:t>
            </a:r>
            <a:endParaRPr lang="es-ES" altLang="es-MX" sz="36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1101225" y="5363031"/>
            <a:ext cx="17049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chemeClr val="tx1"/>
                </a:solidFill>
                <a:latin typeface="Arial" panose="020B0604020202020204" pitchFamily="34" charset="0"/>
              </a:rPr>
              <a:t>N </a:t>
            </a:r>
            <a:r>
              <a:rPr lang="es-MX" altLang="es-MX" sz="3600" b="1" baseline="-25000">
                <a:solidFill>
                  <a:schemeClr val="tx1"/>
                </a:solidFill>
                <a:latin typeface="Arial" panose="020B0604020202020204" pitchFamily="34" charset="0"/>
              </a:rPr>
              <a:t>(10)</a:t>
            </a:r>
            <a:r>
              <a:rPr lang="es-MX" altLang="es-MX" sz="3600" b="1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  <a:endParaRPr lang="es-ES" altLang="es-MX" sz="3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>
            <a:off x="2756987" y="5352616"/>
            <a:ext cx="55911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160 + 11 + 0.5 = 171.5 </a:t>
            </a:r>
            <a:r>
              <a:rPr lang="es-MX" altLang="es-MX" sz="3600" b="1" baseline="-25000">
                <a:solidFill>
                  <a:srgbClr val="003300"/>
                </a:solidFill>
                <a:latin typeface="Arial" panose="020B0604020202020204" pitchFamily="34" charset="0"/>
              </a:rPr>
              <a:t>(10)</a:t>
            </a:r>
            <a:r>
              <a:rPr lang="es-MX" altLang="es-MX" sz="3600" b="1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endParaRPr lang="es-ES" altLang="es-MX" sz="36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44308" y="2099735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1</a:t>
            </a:r>
            <a:endParaRPr lang="es-MX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9622" y="3127858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2</a:t>
            </a:r>
            <a:endParaRPr lang="es-MX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58360" y="4477817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3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8" grpId="0" animBg="1"/>
      <p:bldP spid="250889" grpId="0" animBg="1"/>
      <p:bldP spid="250890" grpId="0" animBg="1"/>
      <p:bldP spid="250891" grpId="0" animBg="1"/>
      <p:bldP spid="250892" grpId="0" animBg="1"/>
      <p:bldP spid="250893" grpId="0" animBg="1"/>
      <p:bldP spid="250894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408737" cy="576263"/>
          </a:xfrm>
        </p:spPr>
        <p:txBody>
          <a:bodyPr/>
          <a:lstStyle/>
          <a:p>
            <a:pPr eaLnBrk="1" hangingPunct="1"/>
            <a:r>
              <a:rPr lang="es-ES" altLang="es-MX" sz="2800"/>
              <a:t>Ejemplo 3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476375" y="1125538"/>
            <a:ext cx="56165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convertir un número de base 5 a decimal</a:t>
            </a:r>
            <a:r>
              <a:rPr lang="es-ES" altLang="es-MX" sz="18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34.2</a:t>
            </a:r>
            <a:r>
              <a:rPr lang="es-MX" altLang="es-MX" sz="2800" b="1" baseline="-25000">
                <a:latin typeface="Arial" panose="020B0604020202020204" pitchFamily="34" charset="0"/>
              </a:rPr>
              <a:t>(5)</a:t>
            </a:r>
            <a:r>
              <a:rPr lang="es-MX" altLang="es-MX" sz="28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MX" altLang="es-MX" sz="2800" b="1">
                <a:latin typeface="Arial" panose="020B0604020202020204" pitchFamily="34" charset="0"/>
              </a:rPr>
              <a:t> N</a:t>
            </a:r>
            <a:r>
              <a:rPr lang="es-MX" altLang="es-MX" sz="2800" b="1" baseline="-25000">
                <a:latin typeface="Arial" panose="020B0604020202020204" pitchFamily="34" charset="0"/>
              </a:rPr>
              <a:t>(10) </a:t>
            </a:r>
            <a:endParaRPr lang="es-ES" altLang="es-MX" sz="2800" b="1" baseline="-25000">
              <a:latin typeface="Arial" panose="020B0604020202020204" pitchFamily="34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987675" y="2420938"/>
            <a:ext cx="25479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latin typeface="Arial" panose="020B0604020202020204" pitchFamily="34" charset="0"/>
              </a:rPr>
              <a:t>3 4 . 2 </a:t>
            </a:r>
            <a:r>
              <a:rPr lang="es-MX" altLang="es-MX" sz="4800" b="1" baseline="-25000">
                <a:latin typeface="Arial" panose="020B0604020202020204" pitchFamily="34" charset="0"/>
              </a:rPr>
              <a:t>(5)</a:t>
            </a:r>
            <a:endParaRPr lang="es-ES" altLang="es-MX" sz="4800" b="1" baseline="-25000">
              <a:latin typeface="Arial" panose="020B0604020202020204" pitchFamily="34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708400" y="20605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500563" y="206057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059113" y="20605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403350" y="3357563"/>
            <a:ext cx="58134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>
                <a:latin typeface="Arial" panose="020B0604020202020204" pitchFamily="34" charset="0"/>
              </a:rPr>
              <a:t>3(5)</a:t>
            </a:r>
            <a:r>
              <a:rPr lang="es-MX" altLang="es-MX" sz="4800" b="1" baseline="30000">
                <a:latin typeface="Arial" panose="020B0604020202020204" pitchFamily="34" charset="0"/>
              </a:rPr>
              <a:t>1</a:t>
            </a:r>
            <a:r>
              <a:rPr lang="es-MX" altLang="es-MX" sz="4800" b="1">
                <a:latin typeface="Arial" panose="020B0604020202020204" pitchFamily="34" charset="0"/>
              </a:rPr>
              <a:t>+ 4(5)</a:t>
            </a:r>
            <a:r>
              <a:rPr lang="es-MX" altLang="es-MX" sz="4800" b="1" baseline="30000">
                <a:latin typeface="Arial" panose="020B0604020202020204" pitchFamily="34" charset="0"/>
              </a:rPr>
              <a:t>0</a:t>
            </a:r>
            <a:r>
              <a:rPr lang="es-MX" altLang="es-MX" sz="4800" b="1">
                <a:latin typeface="Arial" panose="020B0604020202020204" pitchFamily="34" charset="0"/>
              </a:rPr>
              <a:t> + 2 (5) </a:t>
            </a:r>
            <a:r>
              <a:rPr lang="es-MX" altLang="es-MX" sz="4800" b="1" baseline="30000">
                <a:latin typeface="Arial" panose="020B0604020202020204" pitchFamily="34" charset="0"/>
              </a:rPr>
              <a:t>-1</a:t>
            </a:r>
            <a:endParaRPr lang="es-ES" altLang="es-MX" sz="4800" b="1" baseline="30000">
              <a:latin typeface="Arial" panose="020B0604020202020204" pitchFamily="34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623888" y="4581525"/>
            <a:ext cx="80025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b="1" dirty="0">
                <a:latin typeface="Arial" panose="020B0604020202020204" pitchFamily="34" charset="0"/>
              </a:rPr>
              <a:t>3(5)+ 4(1)</a:t>
            </a:r>
            <a:r>
              <a:rPr lang="es-MX" altLang="es-MX" sz="4800" b="1" baseline="30000" dirty="0">
                <a:latin typeface="Arial" panose="020B0604020202020204" pitchFamily="34" charset="0"/>
              </a:rPr>
              <a:t>0</a:t>
            </a:r>
            <a:r>
              <a:rPr lang="es-MX" altLang="es-MX" sz="4800" b="1" dirty="0">
                <a:latin typeface="Arial" panose="020B0604020202020204" pitchFamily="34" charset="0"/>
              </a:rPr>
              <a:t> + 2 (.2) = </a:t>
            </a:r>
            <a:r>
              <a:rPr lang="es-MX" altLang="es-MX" sz="4800" b="1" dirty="0">
                <a:solidFill>
                  <a:srgbClr val="FF0000"/>
                </a:solidFill>
                <a:latin typeface="Arial" panose="020B0604020202020204" pitchFamily="34" charset="0"/>
              </a:rPr>
              <a:t>19.4</a:t>
            </a:r>
            <a:r>
              <a:rPr lang="es-MX" altLang="es-MX" sz="4800" b="1" dirty="0">
                <a:latin typeface="Arial" panose="020B0604020202020204" pitchFamily="34" charset="0"/>
              </a:rPr>
              <a:t> </a:t>
            </a:r>
            <a:r>
              <a:rPr lang="es-MX" altLang="es-MX" sz="4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(10)</a:t>
            </a:r>
            <a:endParaRPr lang="es-ES" altLang="es-MX" sz="4800" b="1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49716" y="2424044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1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7742" y="3477131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2</a:t>
            </a:r>
            <a:endParaRPr lang="es-MX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7504" y="4701093"/>
            <a:ext cx="41229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sz="3200" b="1" dirty="0"/>
              <a:t>3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9" grpId="0"/>
      <p:bldP spid="164870" grpId="0"/>
      <p:bldP spid="164871" grpId="0"/>
      <p:bldP spid="164872" grpId="0"/>
      <p:bldP spid="164873" grpId="0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850" y="1557338"/>
          <a:ext cx="8594726" cy="296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89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5119951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86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Formula General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Decimales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792"/>
                  </a:ext>
                </a:extLst>
              </a:tr>
              <a:tr h="57111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Multiplicar por la base y sumar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Enteros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endParaRPr lang="es-MX" sz="2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Residuos</a:t>
                      </a: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(8)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Múltiplo</a:t>
                      </a: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(16)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0348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5688756" cy="35274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MX">
                <a:solidFill>
                  <a:srgbClr val="003300"/>
                </a:solidFill>
              </a:rPr>
              <a:t>Multiplicar por la base </a:t>
            </a:r>
            <a:br>
              <a:rPr lang="es-ES" altLang="es-MX">
                <a:solidFill>
                  <a:srgbClr val="003300"/>
                </a:solidFill>
              </a:rPr>
            </a:br>
            <a:r>
              <a:rPr lang="es-ES" altLang="es-MX">
                <a:solidFill>
                  <a:srgbClr val="003300"/>
                </a:solidFill>
              </a:rPr>
              <a:t>y sumar</a:t>
            </a:r>
            <a:br>
              <a:rPr lang="es-ES" altLang="es-MX">
                <a:solidFill>
                  <a:srgbClr val="003300"/>
                </a:solidFill>
              </a:rPr>
            </a:br>
            <a:br>
              <a:rPr lang="es-ES" altLang="es-MX">
                <a:solidFill>
                  <a:srgbClr val="003300"/>
                </a:solidFill>
              </a:rPr>
            </a:br>
            <a:r>
              <a:rPr lang="es-ES" altLang="es-MX">
                <a:solidFill>
                  <a:srgbClr val="003300"/>
                </a:solidFill>
              </a:rPr>
              <a:t>N</a:t>
            </a:r>
            <a:r>
              <a:rPr lang="es-ES" altLang="es-MX" baseline="-25000">
                <a:solidFill>
                  <a:srgbClr val="003300"/>
                </a:solidFill>
              </a:rPr>
              <a:t>(X)</a:t>
            </a:r>
            <a:r>
              <a:rPr lang="es-ES" altLang="es-MX">
                <a:solidFill>
                  <a:srgbClr val="003300"/>
                </a:solidFill>
              </a:rPr>
              <a:t> </a:t>
            </a:r>
            <a:r>
              <a:rPr lang="es-ES" altLang="es-MX">
                <a:solidFill>
                  <a:srgbClr val="003300"/>
                </a:solidFill>
                <a:sym typeface="Symbol" panose="05050102010706020507" pitchFamily="18" charset="2"/>
              </a:rPr>
              <a:t> N</a:t>
            </a:r>
            <a:r>
              <a:rPr lang="es-ES" altLang="es-MX" baseline="-25000">
                <a:solidFill>
                  <a:srgbClr val="003300"/>
                </a:solidFill>
                <a:sym typeface="Symbol" panose="05050102010706020507" pitchFamily="18" charset="2"/>
              </a:rPr>
              <a:t>(10)</a:t>
            </a:r>
            <a:br>
              <a:rPr lang="es-ES" altLang="es-MX" baseline="-25000">
                <a:solidFill>
                  <a:srgbClr val="003300"/>
                </a:solidFill>
                <a:sym typeface="Symbol" panose="05050102010706020507" pitchFamily="18" charset="2"/>
              </a:rPr>
            </a:br>
            <a:br>
              <a:rPr lang="es-ES" altLang="es-MX" baseline="-25000">
                <a:solidFill>
                  <a:srgbClr val="003300"/>
                </a:solidFill>
                <a:sym typeface="Symbol" panose="05050102010706020507" pitchFamily="18" charset="2"/>
              </a:rPr>
            </a:br>
            <a:r>
              <a:rPr lang="es-ES" altLang="es-MX">
                <a:solidFill>
                  <a:srgbClr val="003300"/>
                </a:solidFill>
                <a:sym typeface="Symbol" panose="05050102010706020507" pitchFamily="18" charset="2"/>
              </a:rPr>
              <a:t>Para números enteros</a:t>
            </a:r>
          </a:p>
        </p:txBody>
      </p:sp>
      <p:pic>
        <p:nvPicPr>
          <p:cNvPr id="8089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09662"/>
            <a:ext cx="3009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157192"/>
            <a:ext cx="3331080" cy="115546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722438" y="2836863"/>
            <a:ext cx="2203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2947" name="Picture 3" descr="ms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357563"/>
            <a:ext cx="52514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351838" cy="1933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MX" altLang="es-MX" sz="2200" b="1">
                <a:solidFill>
                  <a:srgbClr val="003300"/>
                </a:solidFill>
                <a:latin typeface="Arial" panose="020B0604020202020204" pitchFamily="34" charset="0"/>
              </a:rPr>
              <a:t>En un número de notación posicional el dígito más significativo es la tiene la ponderación más alta (MSD) y se encuentra más a la  izquierda y el dígito menos significativo es la que tiene es la tiene la ponderación más baja (LSD) y se encuentra más a la  derecha</a:t>
            </a:r>
            <a:endParaRPr lang="es-ES" altLang="es-MX" sz="2200" b="1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619250" y="4941888"/>
            <a:ext cx="59055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2400" b="1"/>
              <a:t>MSD Digito mas significativo</a:t>
            </a:r>
          </a:p>
          <a:p>
            <a:pPr eaLnBrk="1" hangingPunct="1"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</a:rPr>
              <a:t>LSD  Digito menos significativo</a:t>
            </a:r>
            <a:endParaRPr lang="es-ES" altLang="es-MX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765175"/>
            <a:ext cx="7524750" cy="151288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800"/>
              <a:t>En el caso del sistema binario se le llama </a:t>
            </a:r>
            <a:r>
              <a:rPr lang="es-ES" altLang="es-MX" sz="2800" b="1"/>
              <a:t>Bit</a:t>
            </a:r>
            <a:r>
              <a:rPr lang="es-ES" altLang="es-MX" sz="2800"/>
              <a:t> (Dígito Binario) </a:t>
            </a:r>
          </a:p>
        </p:txBody>
      </p:sp>
      <p:pic>
        <p:nvPicPr>
          <p:cNvPr id="84995" name="Picture 3" descr="m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851150"/>
            <a:ext cx="5329238" cy="147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619250" y="4868863"/>
            <a:ext cx="59055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2400" b="1"/>
              <a:t>MSB Bit mas significativo</a:t>
            </a:r>
          </a:p>
          <a:p>
            <a:pPr eaLnBrk="1" hangingPunct="1"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</a:rPr>
              <a:t>LSB Bit menos significativo</a:t>
            </a:r>
            <a:endParaRPr lang="es-ES" altLang="es-MX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800" i="1"/>
              <a:t>Numeración China</a:t>
            </a:r>
            <a:endParaRPr lang="es-ES" altLang="es-MX" sz="2800" i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6840538" cy="28797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MX" altLang="es-MX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20888"/>
            <a:ext cx="82089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4264025" y="4459288"/>
            <a:ext cx="22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MX" sz="1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49275"/>
            <a:ext cx="7993062" cy="172878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MX" altLang="es-MX" sz="2000" b="1"/>
              <a:t>Bit</a:t>
            </a:r>
            <a:r>
              <a:rPr lang="es-MX" altLang="es-MX" sz="2000"/>
              <a:t> = La Unidad de medida más pequeña de la información digital. Un bit sólo tiene dos posibles valores: 0 o 1. La palabra "bit" se forma al combinar "b”- de binary y la letra "t" de digit, o sea dígito binario. </a:t>
            </a:r>
            <a:endParaRPr lang="es-MX" altLang="es-MX" sz="2000" b="1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11188" y="2636838"/>
            <a:ext cx="7993062" cy="3789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2000" b="1"/>
              <a:t>Byte</a:t>
            </a:r>
            <a:r>
              <a:rPr lang="es-MX" altLang="es-MX" sz="2000"/>
              <a:t> = Unidad de medida de la información digital, equivalente a 8 bits o un carácter de información. </a:t>
            </a:r>
          </a:p>
          <a:p>
            <a:pPr eaLnBrk="1" hangingPunct="1">
              <a:lnSpc>
                <a:spcPct val="120000"/>
              </a:lnSpc>
            </a:pPr>
            <a:r>
              <a:rPr lang="es-MX" altLang="es-MX" sz="2000"/>
              <a:t>El byte es una unidad común de almacenamiento en un sistema de cómputo y es sinónimo de carácter de datos o de texto; 100,000 bytes equivalen a 100,000 caracteres. </a:t>
            </a:r>
          </a:p>
          <a:p>
            <a:pPr eaLnBrk="1" hangingPunct="1">
              <a:lnSpc>
                <a:spcPct val="120000"/>
              </a:lnSpc>
            </a:pPr>
            <a:r>
              <a:rPr lang="es-MX" altLang="es-MX" sz="2000"/>
              <a:t>Los bytes se emplean para hacer referencia a la capacidad del hardware, al tamaño del software o la información. </a:t>
            </a:r>
          </a:p>
          <a:p>
            <a:pPr eaLnBrk="1" hangingPunct="1">
              <a:lnSpc>
                <a:spcPct val="120000"/>
              </a:lnSpc>
            </a:pPr>
            <a:r>
              <a:rPr lang="es-MX" altLang="es-MX" sz="2000"/>
              <a:t>Se llama también octeto.</a:t>
            </a:r>
            <a:endParaRPr lang="es-ES" altLang="es-MX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6863" cy="576263"/>
          </a:xfrm>
          <a:solidFill>
            <a:schemeClr val="bg1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/>
            <a:r>
              <a:rPr lang="es-MX" altLang="es-MX" dirty="0"/>
              <a:t>Multiplicar por la base y sumar</a:t>
            </a:r>
            <a:endParaRPr lang="es-ES" altLang="es-MX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7920881" cy="1944216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MX" sz="2000" b="1" dirty="0"/>
              <a:t>El siguiente método proporciona una forma efectiva de convertir un número de cualquier base a decimal, enfocándose únicamente en la parte entera. </a:t>
            </a:r>
          </a:p>
        </p:txBody>
      </p:sp>
      <p:sp>
        <p:nvSpPr>
          <p:cNvPr id="89092" name="CuadroTexto 1"/>
          <p:cNvSpPr txBox="1">
            <a:spLocks noChangeArrowheads="1"/>
          </p:cNvSpPr>
          <p:nvPr/>
        </p:nvSpPr>
        <p:spPr bwMode="auto">
          <a:xfrm>
            <a:off x="3563888" y="4133910"/>
            <a:ext cx="2023311" cy="40011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Arial" panose="020B0604020202020204" pitchFamily="34" charset="0"/>
              </a:rPr>
              <a:t>Hecho en FIME</a:t>
            </a:r>
          </a:p>
        </p:txBody>
      </p:sp>
    </p:spTree>
    <p:extLst>
      <p:ext uri="{BB962C8B-B14F-4D97-AF65-F5344CB8AC3E}">
        <p14:creationId xmlns:p14="http://schemas.microsoft.com/office/powerpoint/2010/main" val="3982920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798" y="1304652"/>
            <a:ext cx="8640960" cy="4248696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sz="2400" b="1" i="1" dirty="0">
                <a:effectLst/>
                <a:latin typeface="Söhne"/>
              </a:rPr>
              <a:t>Este método de conversión a decimal se centra en la parte entera y consiste en multiplicar el dígito o bit más significativo por la base, sumando este producto al siguiente dígito. 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sz="2400" b="1" i="1" dirty="0">
                <a:effectLst/>
                <a:latin typeface="Söhne"/>
              </a:rPr>
              <a:t>Este proceso se repite hasta llegar al dígito menos significativo, obteniendo así el equivalente decimal como la suma de todos los productos. 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sz="2400" b="1" i="1" dirty="0">
                <a:effectLst/>
                <a:latin typeface="Söhne"/>
              </a:rPr>
              <a:t>Este enfoque sistemático garantiza precisión en la conversión.</a:t>
            </a:r>
            <a:endParaRPr lang="es-ES" altLang="es-MX" sz="2000" b="1" i="1" dirty="0"/>
          </a:p>
        </p:txBody>
      </p:sp>
      <p:sp>
        <p:nvSpPr>
          <p:cNvPr id="89092" name="CuadroTexto 1"/>
          <p:cNvSpPr txBox="1">
            <a:spLocks noChangeArrowheads="1"/>
          </p:cNvSpPr>
          <p:nvPr/>
        </p:nvSpPr>
        <p:spPr bwMode="auto">
          <a:xfrm>
            <a:off x="3617116" y="6021288"/>
            <a:ext cx="1838325" cy="369887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chemeClr val="bg1"/>
                </a:solidFill>
                <a:latin typeface="Arial" panose="020B0604020202020204" pitchFamily="34" charset="0"/>
              </a:rPr>
              <a:t>Hecho en FIME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58B1B6-B3DD-0A65-99F0-E824BD3E8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76863" cy="576263"/>
          </a:xfrm>
          <a:solidFill>
            <a:schemeClr val="bg1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/>
            <a:r>
              <a:rPr lang="es-MX" altLang="es-MX" dirty="0"/>
              <a:t>Multiplicar por la base y sumar</a:t>
            </a:r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226966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8101012" cy="1366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2000" b="1" u="sng"/>
              <a:t>Ejemplo 1 convertir un número binario a decimal:</a:t>
            </a:r>
            <a:endParaRPr lang="es-MX" altLang="es-MX" sz="2000"/>
          </a:p>
          <a:p>
            <a:pPr eaLnBrk="1" hangingPunct="1">
              <a:buFontTx/>
              <a:buNone/>
            </a:pPr>
            <a:r>
              <a:rPr lang="es-MX" altLang="es-MX" sz="2800" b="1"/>
              <a:t>1011011 </a:t>
            </a:r>
            <a:r>
              <a:rPr lang="es-MX" altLang="es-MX" sz="1600" b="1"/>
              <a:t>(2)</a:t>
            </a:r>
            <a:r>
              <a:rPr lang="es-MX" altLang="es-MX" sz="2800" b="1">
                <a:sym typeface="Symbol" panose="05050102010706020507" pitchFamily="18" charset="2"/>
              </a:rPr>
              <a:t></a:t>
            </a:r>
            <a:r>
              <a:rPr lang="es-MX" altLang="es-MX" sz="2800" b="1"/>
              <a:t> N</a:t>
            </a:r>
            <a:r>
              <a:rPr lang="es-MX" altLang="es-MX" sz="1600" b="1"/>
              <a:t>(10)</a:t>
            </a:r>
            <a:r>
              <a:rPr lang="es-MX" altLang="es-MX" sz="2000"/>
              <a:t> </a:t>
            </a:r>
            <a:endParaRPr lang="es-ES" altLang="es-MX" sz="2000"/>
          </a:p>
        </p:txBody>
      </p:sp>
      <p:pic>
        <p:nvPicPr>
          <p:cNvPr id="218116" name="Picture 4" descr="2a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3787775"/>
            <a:ext cx="5743575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7" name="Picture 5" descr="2a1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3140075"/>
            <a:ext cx="719137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8" name="Picture 6" descr="2a1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647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A38B2FB-EB14-108C-F885-8BB91BE7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672"/>
            <a:ext cx="7776863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MX"/>
              <a:t>Multiplicar por la base y sumar</a:t>
            </a:r>
            <a:endParaRPr lang="es-ES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2a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2997200"/>
            <a:ext cx="8054975" cy="97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8" name="Picture 4" descr="2a1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" y="2420938"/>
            <a:ext cx="719138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9" name="Picture 5" descr="2a1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420938"/>
            <a:ext cx="6477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655638" y="41751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1X2=2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727075" y="3716338"/>
            <a:ext cx="21590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 flipV="1">
            <a:off x="1374775" y="3716338"/>
            <a:ext cx="217488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1582738" y="38608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2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1879600" y="414972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2X2=4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71" name="Line 11"/>
          <p:cNvSpPr>
            <a:spLocks noChangeShapeType="1"/>
          </p:cNvSpPr>
          <p:nvPr/>
        </p:nvSpPr>
        <p:spPr bwMode="auto">
          <a:xfrm>
            <a:off x="1879600" y="369252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 flipV="1">
            <a:off x="2743200" y="3692525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2843213" y="38369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5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3103563" y="4221163"/>
            <a:ext cx="97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5X2=10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3175000" y="3740150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76" name="Line 16"/>
          <p:cNvSpPr>
            <a:spLocks noChangeShapeType="1"/>
          </p:cNvSpPr>
          <p:nvPr/>
        </p:nvSpPr>
        <p:spPr bwMode="auto">
          <a:xfrm flipV="1">
            <a:off x="3822700" y="3740150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3895725" y="38846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11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4140200" y="4198938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11X2=22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>
            <a:off x="4254500" y="3716338"/>
            <a:ext cx="21590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0" name="Line 20"/>
          <p:cNvSpPr>
            <a:spLocks noChangeShapeType="1"/>
          </p:cNvSpPr>
          <p:nvPr/>
        </p:nvSpPr>
        <p:spPr bwMode="auto">
          <a:xfrm flipV="1">
            <a:off x="4902200" y="3716338"/>
            <a:ext cx="217488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5041900" y="38608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22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0182" name="Text Box 22"/>
          <p:cNvSpPr txBox="1">
            <a:spLocks noChangeArrowheads="1"/>
          </p:cNvSpPr>
          <p:nvPr/>
        </p:nvSpPr>
        <p:spPr bwMode="auto">
          <a:xfrm>
            <a:off x="5527675" y="4198938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22X2=44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83" name="Line 23"/>
          <p:cNvSpPr>
            <a:spLocks noChangeShapeType="1"/>
          </p:cNvSpPr>
          <p:nvPr/>
        </p:nvSpPr>
        <p:spPr bwMode="auto">
          <a:xfrm>
            <a:off x="5551488" y="3716338"/>
            <a:ext cx="21590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4" name="Line 24"/>
          <p:cNvSpPr>
            <a:spLocks noChangeShapeType="1"/>
          </p:cNvSpPr>
          <p:nvPr/>
        </p:nvSpPr>
        <p:spPr bwMode="auto">
          <a:xfrm flipV="1">
            <a:off x="6270625" y="3716338"/>
            <a:ext cx="217488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6337300" y="38608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45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0186" name="Line 26"/>
          <p:cNvSpPr>
            <a:spLocks noChangeShapeType="1"/>
          </p:cNvSpPr>
          <p:nvPr/>
        </p:nvSpPr>
        <p:spPr bwMode="auto">
          <a:xfrm>
            <a:off x="6732588" y="3716338"/>
            <a:ext cx="21590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6804025" y="4221163"/>
            <a:ext cx="110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45X2=90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0188" name="Line 28"/>
          <p:cNvSpPr>
            <a:spLocks noChangeShapeType="1"/>
          </p:cNvSpPr>
          <p:nvPr/>
        </p:nvSpPr>
        <p:spPr bwMode="auto">
          <a:xfrm flipV="1">
            <a:off x="7450138" y="3716338"/>
            <a:ext cx="217487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3338513" y="4811713"/>
            <a:ext cx="2466975" cy="12176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200" b="1">
                <a:latin typeface="Arial" panose="020B0604020202020204" pitchFamily="34" charset="0"/>
              </a:rPr>
              <a:t>= 91</a:t>
            </a:r>
            <a:r>
              <a:rPr lang="es-MX" altLang="es-MX" sz="2000" b="1">
                <a:latin typeface="Arial" panose="020B0604020202020204" pitchFamily="34" charset="0"/>
              </a:rPr>
              <a:t>(10)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A6EBBC7-73E3-B1FE-2B67-E2127779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672"/>
            <a:ext cx="7776863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MX" altLang="es-MX"/>
              <a:t>Multiplicar por la base y sumar</a:t>
            </a:r>
            <a:endParaRPr lang="es-ES" alt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/>
      <p:bldP spid="220170" grpId="0"/>
      <p:bldP spid="220173" grpId="0"/>
      <p:bldP spid="220174" grpId="0"/>
      <p:bldP spid="220177" grpId="0"/>
      <p:bldP spid="220178" grpId="0"/>
      <p:bldP spid="220181" grpId="0"/>
      <p:bldP spid="220182" grpId="0"/>
      <p:bldP spid="220185" grpId="0"/>
      <p:bldP spid="220187" grpId="0"/>
      <p:bldP spid="2201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705725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2000" b="1" u="sng"/>
              <a:t>Ejemplo 2 convertir un número Octal a decimal:</a:t>
            </a:r>
            <a:endParaRPr lang="es-MX" altLang="es-MX" sz="2000"/>
          </a:p>
          <a:p>
            <a:pPr eaLnBrk="1" hangingPunct="1">
              <a:buFontTx/>
              <a:buNone/>
            </a:pPr>
            <a:r>
              <a:rPr lang="es-MX" altLang="es-MX" sz="4000" b="1"/>
              <a:t>352 </a:t>
            </a:r>
            <a:r>
              <a:rPr lang="es-MX" altLang="es-MX" sz="2400" b="1"/>
              <a:t>(8)</a:t>
            </a:r>
            <a:r>
              <a:rPr lang="es-MX" altLang="es-MX" sz="4000" b="1">
                <a:sym typeface="Symbol" panose="05050102010706020507" pitchFamily="18" charset="2"/>
              </a:rPr>
              <a:t></a:t>
            </a:r>
            <a:r>
              <a:rPr lang="es-MX" altLang="es-MX" sz="4000" b="1"/>
              <a:t> N</a:t>
            </a:r>
            <a:r>
              <a:rPr lang="es-MX" altLang="es-MX" sz="2400" b="1"/>
              <a:t>(10)</a:t>
            </a:r>
            <a:r>
              <a:rPr lang="es-MX" altLang="es-MX"/>
              <a:t> </a:t>
            </a:r>
            <a:endParaRPr lang="es-ES" altLang="es-MX"/>
          </a:p>
          <a:p>
            <a:pPr eaLnBrk="1" hangingPunct="1"/>
            <a:endParaRPr lang="es-ES" altLang="es-MX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11188" y="3284538"/>
            <a:ext cx="44291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6600" b="1"/>
              <a:t>3   5   2</a:t>
            </a:r>
            <a:r>
              <a:rPr lang="es-MX" altLang="es-MX" sz="5400" b="1"/>
              <a:t> </a:t>
            </a:r>
            <a:r>
              <a:rPr lang="es-MX" altLang="es-MX" sz="2000" b="1"/>
              <a:t>(8)</a:t>
            </a:r>
            <a:endParaRPr lang="es-ES" altLang="es-MX" sz="2000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187450" y="5013325"/>
            <a:ext cx="977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3X8=24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1116013" y="4508500"/>
            <a:ext cx="288925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flipV="1">
            <a:off x="2052638" y="4545013"/>
            <a:ext cx="217487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2197100" y="45640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29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547938" y="5006975"/>
            <a:ext cx="123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29X8=232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2557463" y="4545013"/>
            <a:ext cx="21590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V="1">
            <a:off x="3421063" y="4545013"/>
            <a:ext cx="217487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5076825" y="3500438"/>
            <a:ext cx="2811463" cy="11271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= </a:t>
            </a:r>
            <a:r>
              <a:rPr lang="es-MX" altLang="es-MX" sz="6600" b="1">
                <a:latin typeface="Arial" panose="020B0604020202020204" pitchFamily="34" charset="0"/>
              </a:rPr>
              <a:t>234</a:t>
            </a:r>
            <a:r>
              <a:rPr lang="es-MX" altLang="es-MX" sz="2400" b="1">
                <a:latin typeface="Arial" panose="020B0604020202020204" pitchFamily="34" charset="0"/>
              </a:rPr>
              <a:t>(10)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/>
      <p:bldP spid="222212" grpId="0"/>
      <p:bldP spid="222215" grpId="0"/>
      <p:bldP spid="222216" grpId="0"/>
      <p:bldP spid="2222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6165850" y="3430588"/>
            <a:ext cx="2682875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= 719</a:t>
            </a:r>
            <a:r>
              <a:rPr lang="es-MX" altLang="es-MX" sz="2400" b="1">
                <a:latin typeface="Arial" panose="020B0604020202020204" pitchFamily="34" charset="0"/>
              </a:rPr>
              <a:t>(10)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05725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1800" b="1" u="sng"/>
              <a:t>Ejemplo 3 convertir un número Hexadecimal a decimal:</a:t>
            </a:r>
            <a:endParaRPr lang="es-MX" altLang="es-MX" sz="1800"/>
          </a:p>
          <a:p>
            <a:pPr eaLnBrk="1" hangingPunct="1">
              <a:buFontTx/>
              <a:buNone/>
            </a:pPr>
            <a:r>
              <a:rPr lang="es-MX" altLang="es-MX" sz="3600" b="1"/>
              <a:t>2CF </a:t>
            </a:r>
            <a:r>
              <a:rPr lang="es-MX" altLang="es-MX" sz="2000" b="1"/>
              <a:t>(16)</a:t>
            </a:r>
            <a:r>
              <a:rPr lang="es-MX" altLang="es-MX" sz="3600" b="1">
                <a:sym typeface="Symbol" panose="05050102010706020507" pitchFamily="18" charset="2"/>
              </a:rPr>
              <a:t></a:t>
            </a:r>
            <a:r>
              <a:rPr lang="es-MX" altLang="es-MX" sz="3600" b="1"/>
              <a:t> N</a:t>
            </a:r>
            <a:r>
              <a:rPr lang="es-MX" altLang="es-MX" sz="2000" b="1"/>
              <a:t>(10)</a:t>
            </a:r>
            <a:r>
              <a:rPr lang="es-MX" altLang="es-MX" sz="2800"/>
              <a:t> </a:t>
            </a:r>
            <a:endParaRPr lang="es-ES" altLang="es-MX" sz="2800"/>
          </a:p>
          <a:p>
            <a:pPr eaLnBrk="1" hangingPunct="1"/>
            <a:endParaRPr lang="es-ES" altLang="es-MX" sz="280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339975" y="3141663"/>
            <a:ext cx="39973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5400" b="1"/>
              <a:t>2   C   F </a:t>
            </a:r>
            <a:r>
              <a:rPr lang="es-MX" altLang="es-MX" sz="2000" b="1"/>
              <a:t>(16)</a:t>
            </a:r>
            <a:endParaRPr lang="es-ES" altLang="es-MX" sz="200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411413" y="472440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2X16=32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2730500" y="42195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V="1">
            <a:off x="3492500" y="4219575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3635375" y="429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44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3708400" y="4724400"/>
            <a:ext cx="135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44X16=704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>
            <a:off x="3995738" y="42195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V="1">
            <a:off x="4746625" y="4219575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250825" y="3357563"/>
            <a:ext cx="1152525" cy="2320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F = 15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/>
      <p:bldP spid="224260" grpId="0"/>
      <p:bldP spid="224261" grpId="0"/>
      <p:bldP spid="224264" grpId="0"/>
      <p:bldP spid="224265" grpId="0"/>
      <p:bldP spid="2242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6165850" y="3430588"/>
            <a:ext cx="2259013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= 63</a:t>
            </a:r>
            <a:r>
              <a:rPr lang="es-MX" altLang="es-MX" sz="2400" b="1">
                <a:latin typeface="Arial" panose="020B0604020202020204" pitchFamily="34" charset="0"/>
              </a:rPr>
              <a:t>(10)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05725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MX" altLang="es-MX" sz="1800" b="1" u="sng"/>
              <a:t>Ejemplo 4 convertir un número de base cinco a decimal:</a:t>
            </a:r>
            <a:endParaRPr lang="es-MX" altLang="es-MX" sz="1800"/>
          </a:p>
          <a:p>
            <a:pPr eaLnBrk="1" hangingPunct="1">
              <a:buFontTx/>
              <a:buNone/>
            </a:pPr>
            <a:r>
              <a:rPr lang="es-MX" altLang="es-MX" sz="3600" b="1"/>
              <a:t>223 </a:t>
            </a:r>
            <a:r>
              <a:rPr lang="es-MX" altLang="es-MX" sz="2000" b="1"/>
              <a:t>(5)</a:t>
            </a:r>
            <a:r>
              <a:rPr lang="es-MX" altLang="es-MX" sz="3600" b="1">
                <a:sym typeface="Symbol" panose="05050102010706020507" pitchFamily="18" charset="2"/>
              </a:rPr>
              <a:t></a:t>
            </a:r>
            <a:r>
              <a:rPr lang="es-MX" altLang="es-MX" sz="3600" b="1"/>
              <a:t> N</a:t>
            </a:r>
            <a:r>
              <a:rPr lang="es-MX" altLang="es-MX" sz="2000" b="1"/>
              <a:t>(10)</a:t>
            </a:r>
            <a:r>
              <a:rPr lang="es-MX" altLang="es-MX" sz="2800"/>
              <a:t> </a:t>
            </a:r>
            <a:endParaRPr lang="es-ES" altLang="es-MX" sz="2800"/>
          </a:p>
          <a:p>
            <a:pPr eaLnBrk="1" hangingPunct="1"/>
            <a:endParaRPr lang="es-ES" altLang="es-MX" sz="2800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2339975" y="3141663"/>
            <a:ext cx="39973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5400" b="1"/>
              <a:t>2   2   3 </a:t>
            </a:r>
            <a:r>
              <a:rPr lang="es-MX" altLang="es-MX" sz="2000" b="1"/>
              <a:t>(5)</a:t>
            </a:r>
            <a:endParaRPr lang="es-ES" altLang="es-MX" sz="2000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2411413" y="4724400"/>
            <a:ext cx="977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2X5=10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2730500" y="42195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V="1">
            <a:off x="3492500" y="4219575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3635375" y="429260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12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3708400" y="472440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panose="020B0604020202020204" pitchFamily="34" charset="0"/>
              </a:rPr>
              <a:t>12X5=60</a:t>
            </a:r>
            <a:endParaRPr lang="es-ES" altLang="es-MX" sz="1800" b="1">
              <a:latin typeface="Arial" panose="020B0604020202020204" pitchFamily="34" charset="0"/>
            </a:endParaRP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>
            <a:off x="3995738" y="4219575"/>
            <a:ext cx="21590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V="1">
            <a:off x="4746625" y="4219575"/>
            <a:ext cx="217488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8" grpId="0"/>
      <p:bldP spid="226309" grpId="0"/>
      <p:bldP spid="226312" grpId="0"/>
      <p:bldP spid="2263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69308"/>
              </p:ext>
            </p:extLst>
          </p:nvPr>
        </p:nvGraphicFramePr>
        <p:xfrm>
          <a:off x="274637" y="2348880"/>
          <a:ext cx="8594726" cy="136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89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5119951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86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000099"/>
                          </a:solidFill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</a:rPr>
                        <a:t>(X)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</a:rPr>
                        <a:t> →N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</a:rPr>
                        <a:t>(10)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0099"/>
                          </a:solidFill>
                        </a:rPr>
                        <a:t>Formula General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Decimales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792"/>
                  </a:ext>
                </a:extLst>
              </a:tr>
              <a:tr h="57111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0099"/>
                          </a:solidFill>
                        </a:rPr>
                        <a:t>Multiplicar por la base y sumar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>
                          <a:solidFill>
                            <a:srgbClr val="000099"/>
                          </a:solidFill>
                        </a:rPr>
                        <a:t>Enteros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29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70020"/>
              </p:ext>
            </p:extLst>
          </p:nvPr>
        </p:nvGraphicFramePr>
        <p:xfrm>
          <a:off x="323850" y="1557338"/>
          <a:ext cx="8594726" cy="208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89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5119951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86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dirty="0"/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000099"/>
                          </a:solidFill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</a:rPr>
                        <a:t>(10)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</a:rPr>
                        <a:t> →N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</a:rPr>
                        <a:t>(X)</a:t>
                      </a:r>
                      <a:endParaRPr lang="es-MX" sz="24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>
                          <a:solidFill>
                            <a:srgbClr val="000099"/>
                          </a:solidFill>
                        </a:rPr>
                        <a:t>Residuos</a:t>
                      </a: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rgbClr val="000099"/>
                          </a:solidFill>
                        </a:rPr>
                        <a:t>Enteros</a:t>
                      </a:r>
                      <a:endParaRPr lang="es-MX" sz="12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  <a:latin typeface="+mn-lt"/>
                        </a:rPr>
                        <a:t>(2)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  <a:latin typeface="+mn-lt"/>
                        </a:rPr>
                        <a:t>(8)</a:t>
                      </a:r>
                      <a:endParaRPr lang="es-MX" sz="2400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>
                          <a:solidFill>
                            <a:srgbClr val="000099"/>
                          </a:solidFill>
                        </a:rPr>
                        <a:t>Múltiplo</a:t>
                      </a: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rgbClr val="000099"/>
                          </a:solidFill>
                        </a:rPr>
                        <a:t>Enteros</a:t>
                      </a:r>
                      <a:endParaRPr lang="es-MX" sz="1200" dirty="0">
                        <a:solidFill>
                          <a:srgbClr val="000099"/>
                        </a:solidFill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  <a:latin typeface="+mn-lt"/>
                        </a:rPr>
                        <a:t>(2)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400" b="1" dirty="0">
                          <a:solidFill>
                            <a:srgbClr val="000099"/>
                          </a:solidFill>
                          <a:latin typeface="+mn-lt"/>
                        </a:rPr>
                        <a:t>N</a:t>
                      </a:r>
                      <a:r>
                        <a:rPr lang="es-MX" sz="2400" b="1" baseline="-25000" dirty="0">
                          <a:solidFill>
                            <a:srgbClr val="000099"/>
                          </a:solidFill>
                          <a:latin typeface="+mn-lt"/>
                        </a:rPr>
                        <a:t>(16)</a:t>
                      </a:r>
                      <a:endParaRPr lang="es-MX" sz="2400" dirty="0">
                        <a:solidFill>
                          <a:srgbClr val="000099"/>
                        </a:solidFill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03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9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800" i="1"/>
              <a:t>Numeración Maya</a:t>
            </a:r>
            <a:endParaRPr lang="es-ES" altLang="es-MX" sz="2800" i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20938"/>
            <a:ext cx="6840538" cy="11525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MX" altLang="es-MX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-4264025" y="4459288"/>
            <a:ext cx="22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s-ES" altLang="es-MX" sz="1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80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5257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051050" y="1700213"/>
          <a:ext cx="5168900" cy="90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73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1694150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77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8" marR="91438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8" marR="91438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91438" marR="91438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endParaRPr lang="es-MX" sz="2200" dirty="0"/>
                    </a:p>
                  </a:txBody>
                  <a:tcPr marL="91438" marR="9143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Residuos</a:t>
                      </a:r>
                    </a:p>
                  </a:txBody>
                  <a:tcPr marL="91438" marR="91438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8" marR="91438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10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404813"/>
            <a:ext cx="6408737" cy="576262"/>
          </a:xfrm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Residuos</a:t>
            </a:r>
            <a:endParaRPr lang="es-ES" altLang="es-MX" sz="2800">
              <a:solidFill>
                <a:srgbClr val="0033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483" y="1844675"/>
            <a:ext cx="6625035" cy="1872357"/>
          </a:xfr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El método de residuos </a:t>
            </a:r>
          </a:p>
          <a:p>
            <a:pPr algn="ctr" eaLnBrk="1" hangingPunct="1">
              <a:buFontTx/>
              <a:buNone/>
            </a:pPr>
            <a:r>
              <a:rPr lang="es-ES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para convertir de cualquier base a decimal</a:t>
            </a:r>
          </a:p>
          <a:p>
            <a:pPr algn="ctr" eaLnBrk="1" hangingPunct="1">
              <a:buFontTx/>
              <a:buNone/>
            </a:pPr>
            <a:r>
              <a:rPr lang="es-ES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Para números enteros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203575" y="981075"/>
            <a:ext cx="2736850" cy="5984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N</a:t>
            </a:r>
            <a:r>
              <a:rPr lang="es-MX" altLang="es-MX" b="1" baseline="-25000">
                <a:solidFill>
                  <a:srgbClr val="003300"/>
                </a:solidFill>
                <a:latin typeface="Arial" panose="020B0604020202020204" pitchFamily="34" charset="0"/>
              </a:rPr>
              <a:t>(10)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  <a:r>
              <a:rPr lang="es-MX" altLang="es-MX" b="1" baseline="-25000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8310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404813"/>
            <a:ext cx="6408737" cy="576262"/>
          </a:xfrm>
        </p:spPr>
        <p:txBody>
          <a:bodyPr/>
          <a:lstStyle/>
          <a:p>
            <a:pPr eaLnBrk="1" hangingPunct="1"/>
            <a:r>
              <a:rPr lang="es-MX" altLang="es-MX" sz="2800">
                <a:solidFill>
                  <a:srgbClr val="003300"/>
                </a:solidFill>
              </a:rPr>
              <a:t>Residuos</a:t>
            </a:r>
            <a:endParaRPr lang="es-ES" altLang="es-MX" sz="2800">
              <a:solidFill>
                <a:srgbClr val="00330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424862" cy="4320629"/>
          </a:xfr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ES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consiste en dividir repetidamente el número en base decimal entre la base deseada hasta que el cociente sea menor que la base. </a:t>
            </a:r>
          </a:p>
          <a:p>
            <a:pPr marL="0" indent="0" eaLnBrk="1" hangingPunct="1">
              <a:buFontTx/>
              <a:buNone/>
            </a:pPr>
            <a:r>
              <a:rPr lang="es-ES" altLang="es-MX" sz="2400" b="1" dirty="0">
                <a:solidFill>
                  <a:srgbClr val="003300"/>
                </a:solidFill>
                <a:latin typeface="Arial" panose="020B0604020202020204" pitchFamily="34" charset="0"/>
              </a:rPr>
              <a:t>El número equivalente en se forma utilizando el último cociente y los residuos obtenidos en cada división sucesiva. Este enfoque proporciona una manera efectiva de realizar la conversión de manera sistemática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203575" y="981075"/>
            <a:ext cx="2736850" cy="5984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N</a:t>
            </a:r>
            <a:r>
              <a:rPr lang="es-MX" altLang="es-MX" b="1" baseline="-25000">
                <a:solidFill>
                  <a:srgbClr val="003300"/>
                </a:solidFill>
                <a:latin typeface="Arial" panose="020B0604020202020204" pitchFamily="34" charset="0"/>
              </a:rPr>
              <a:t>(10)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</a:rPr>
              <a:t> </a:t>
            </a:r>
            <a:r>
              <a:rPr lang="es-MX" altLang="es-MX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  <a:r>
              <a:rPr lang="es-MX" altLang="es-MX" b="1" baseline="-25000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Ejemplo 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557338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000" b="1"/>
              <a:t>convertir un numero decimal a binario</a:t>
            </a:r>
            <a:br>
              <a:rPr lang="es-ES" altLang="es-MX" sz="2000" b="1"/>
            </a:br>
            <a:r>
              <a:rPr lang="es-ES" altLang="es-MX" sz="2800" b="1"/>
              <a:t>35 </a:t>
            </a:r>
            <a:r>
              <a:rPr lang="es-ES" altLang="es-MX" sz="1800" b="1"/>
              <a:t>(10)</a:t>
            </a:r>
            <a:r>
              <a:rPr lang="es-ES" altLang="es-MX" sz="2800" b="1"/>
              <a:t> </a:t>
            </a:r>
            <a:r>
              <a:rPr lang="es-MX" altLang="es-MX" sz="2800" b="1">
                <a:sym typeface="Symbol" panose="05050102010706020507" pitchFamily="18" charset="2"/>
              </a:rPr>
              <a:t></a:t>
            </a:r>
            <a:r>
              <a:rPr lang="es-ES" altLang="es-MX" sz="2800" b="1"/>
              <a:t> N</a:t>
            </a:r>
            <a:r>
              <a:rPr lang="es-ES" altLang="es-MX" sz="1800" b="1"/>
              <a:t>(2)</a:t>
            </a:r>
            <a:r>
              <a:rPr lang="es-ES" altLang="es-MX" sz="2000"/>
              <a:t> 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1187450" y="2565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35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35150" y="2565400"/>
            <a:ext cx="647700" cy="457200"/>
            <a:chOff x="1383" y="1751"/>
            <a:chExt cx="408" cy="288"/>
          </a:xfrm>
        </p:grpSpPr>
        <p:grpSp>
          <p:nvGrpSpPr>
            <p:cNvPr id="111658" name="Group 9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1660" name="Line 7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1661" name="Line 8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1659" name="Text Box 11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2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835150" y="3119438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17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1331913" y="3119438"/>
            <a:ext cx="373062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323850" y="31543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LSB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971550" y="3338513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468563" y="3140075"/>
            <a:ext cx="647700" cy="457200"/>
            <a:chOff x="1383" y="1751"/>
            <a:chExt cx="408" cy="288"/>
          </a:xfrm>
        </p:grpSpPr>
        <p:grpSp>
          <p:nvGrpSpPr>
            <p:cNvPr id="111654" name="Group 18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1656" name="Line 19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1657" name="Line 20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1655" name="Text Box 21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2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2555875" y="3695700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8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1908175" y="3695700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060700" y="3692525"/>
            <a:ext cx="647700" cy="457200"/>
            <a:chOff x="1383" y="1751"/>
            <a:chExt cx="408" cy="288"/>
          </a:xfrm>
        </p:grpSpPr>
        <p:grpSp>
          <p:nvGrpSpPr>
            <p:cNvPr id="111650" name="Group 25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1652" name="Line 26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1653" name="Line 27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1651" name="Text Box 28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2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3181350" y="4271963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4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2555875" y="4271963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635375" y="4221163"/>
            <a:ext cx="647700" cy="457200"/>
            <a:chOff x="1383" y="1751"/>
            <a:chExt cx="408" cy="288"/>
          </a:xfrm>
        </p:grpSpPr>
        <p:grpSp>
          <p:nvGrpSpPr>
            <p:cNvPr id="111646" name="Group 32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1648" name="Line 33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1649" name="Line 34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1647" name="Text Box 35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2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3779838" y="4775200"/>
            <a:ext cx="3540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2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3203575" y="4741863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284663" y="4772025"/>
            <a:ext cx="647700" cy="457200"/>
            <a:chOff x="1383" y="1751"/>
            <a:chExt cx="408" cy="288"/>
          </a:xfrm>
        </p:grpSpPr>
        <p:grpSp>
          <p:nvGrpSpPr>
            <p:cNvPr id="111642" name="Group 39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1644" name="Line 40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1645" name="Line 41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1643" name="Text Box 42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2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7675" name="Text Box 43"/>
          <p:cNvSpPr txBox="1">
            <a:spLocks noChangeArrowheads="1"/>
          </p:cNvSpPr>
          <p:nvPr/>
        </p:nvSpPr>
        <p:spPr bwMode="auto">
          <a:xfrm>
            <a:off x="4405313" y="5543550"/>
            <a:ext cx="363537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1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7676" name="Text Box 44"/>
          <p:cNvSpPr txBox="1">
            <a:spLocks noChangeArrowheads="1"/>
          </p:cNvSpPr>
          <p:nvPr/>
        </p:nvSpPr>
        <p:spPr bwMode="auto">
          <a:xfrm>
            <a:off x="3779838" y="5260975"/>
            <a:ext cx="373062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77" name="Text Box 45"/>
          <p:cNvSpPr txBox="1">
            <a:spLocks noChangeArrowheads="1"/>
          </p:cNvSpPr>
          <p:nvPr/>
        </p:nvSpPr>
        <p:spPr bwMode="auto">
          <a:xfrm>
            <a:off x="5148263" y="53736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MSB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78" name="Line 46"/>
          <p:cNvSpPr>
            <a:spLocks noChangeShapeType="1"/>
          </p:cNvSpPr>
          <p:nvPr/>
        </p:nvSpPr>
        <p:spPr bwMode="auto">
          <a:xfrm flipH="1">
            <a:off x="4787900" y="5589588"/>
            <a:ext cx="431800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7680" name="Text Box 48"/>
          <p:cNvSpPr txBox="1">
            <a:spLocks noChangeArrowheads="1"/>
          </p:cNvSpPr>
          <p:nvPr/>
        </p:nvSpPr>
        <p:spPr bwMode="auto">
          <a:xfrm>
            <a:off x="5219700" y="3213100"/>
            <a:ext cx="3065463" cy="1035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100011</a:t>
            </a:r>
            <a:r>
              <a:rPr lang="es-MX" altLang="es-MX" sz="2000" b="1">
                <a:latin typeface="Arial" panose="020B0604020202020204" pitchFamily="34" charset="0"/>
              </a:rPr>
              <a:t>(2)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197681" name="Line 49"/>
          <p:cNvSpPr>
            <a:spLocks noChangeShapeType="1"/>
          </p:cNvSpPr>
          <p:nvPr/>
        </p:nvSpPr>
        <p:spPr bwMode="auto">
          <a:xfrm flipH="1" flipV="1">
            <a:off x="1331913" y="3933825"/>
            <a:ext cx="3168650" cy="2374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5" grpId="0" animBg="1"/>
      <p:bldP spid="197646" grpId="0" animBg="1"/>
      <p:bldP spid="197647" grpId="0"/>
      <p:bldP spid="197654" grpId="0" animBg="1"/>
      <p:bldP spid="197655" grpId="0" animBg="1"/>
      <p:bldP spid="197661" grpId="0" animBg="1"/>
      <p:bldP spid="197662" grpId="0" animBg="1"/>
      <p:bldP spid="197668" grpId="0" animBg="1"/>
      <p:bldP spid="197669" grpId="0" animBg="1"/>
      <p:bldP spid="197675" grpId="0" animBg="1"/>
      <p:bldP spid="197676" grpId="0" animBg="1"/>
      <p:bldP spid="197677" grpId="0"/>
      <p:bldP spid="19768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Ejemplo 2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557338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000" b="1"/>
              <a:t>convertir un numero decimal a octal</a:t>
            </a:r>
            <a:br>
              <a:rPr lang="es-ES" altLang="es-MX" sz="2000" b="1"/>
            </a:br>
            <a:r>
              <a:rPr lang="es-ES" altLang="es-MX" sz="2800" b="1"/>
              <a:t>85 </a:t>
            </a:r>
            <a:r>
              <a:rPr lang="es-ES" altLang="es-MX" sz="1800" b="1"/>
              <a:t>(10)</a:t>
            </a:r>
            <a:r>
              <a:rPr lang="es-ES" altLang="es-MX" sz="2800" b="1"/>
              <a:t> </a:t>
            </a:r>
            <a:r>
              <a:rPr lang="es-MX" altLang="es-MX" sz="2800" b="1">
                <a:sym typeface="Symbol" panose="05050102010706020507" pitchFamily="18" charset="2"/>
              </a:rPr>
              <a:t></a:t>
            </a:r>
            <a:r>
              <a:rPr lang="es-ES" altLang="es-MX" sz="2800" b="1"/>
              <a:t> N</a:t>
            </a:r>
            <a:r>
              <a:rPr lang="es-ES" altLang="es-MX" sz="1800" b="1"/>
              <a:t>(8)</a:t>
            </a:r>
            <a:r>
              <a:rPr lang="es-ES" altLang="es-MX" sz="2000"/>
              <a:t> 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187450" y="2565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85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2565400"/>
            <a:ext cx="647700" cy="457200"/>
            <a:chOff x="1383" y="1751"/>
            <a:chExt cx="408" cy="288"/>
          </a:xfrm>
        </p:grpSpPr>
        <p:grpSp>
          <p:nvGrpSpPr>
            <p:cNvPr id="113685" name="Group 6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3687" name="Line 7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3688" name="Line 8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3686" name="Text Box 9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8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835150" y="3119438"/>
            <a:ext cx="523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10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1331913" y="3119438"/>
            <a:ext cx="373062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323850" y="31543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LSD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971550" y="3338513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68563" y="3140075"/>
            <a:ext cx="647700" cy="457200"/>
            <a:chOff x="1383" y="1751"/>
            <a:chExt cx="408" cy="288"/>
          </a:xfrm>
        </p:grpSpPr>
        <p:grpSp>
          <p:nvGrpSpPr>
            <p:cNvPr id="113681" name="Group 15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3683" name="Line 16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3684" name="Line 17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3682" name="Text Box 18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8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2686050" y="3860800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1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1908175" y="3573463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9722" name="Text Box 42"/>
          <p:cNvSpPr txBox="1">
            <a:spLocks noChangeArrowheads="1"/>
          </p:cNvSpPr>
          <p:nvPr/>
        </p:nvSpPr>
        <p:spPr bwMode="auto">
          <a:xfrm>
            <a:off x="3348038" y="40052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MSD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9723" name="Line 43"/>
          <p:cNvSpPr>
            <a:spLocks noChangeShapeType="1"/>
          </p:cNvSpPr>
          <p:nvPr/>
        </p:nvSpPr>
        <p:spPr bwMode="auto">
          <a:xfrm flipH="1">
            <a:off x="2987675" y="4149725"/>
            <a:ext cx="431800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9724" name="Text Box 44"/>
          <p:cNvSpPr txBox="1">
            <a:spLocks noChangeArrowheads="1"/>
          </p:cNvSpPr>
          <p:nvPr/>
        </p:nvSpPr>
        <p:spPr bwMode="auto">
          <a:xfrm>
            <a:off x="5219700" y="3213100"/>
            <a:ext cx="1793875" cy="1035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125</a:t>
            </a:r>
            <a:r>
              <a:rPr lang="es-MX" altLang="es-MX" sz="2000" b="1">
                <a:latin typeface="Arial" panose="020B0604020202020204" pitchFamily="34" charset="0"/>
              </a:rPr>
              <a:t>(8)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199725" name="Line 45"/>
          <p:cNvSpPr>
            <a:spLocks noChangeShapeType="1"/>
          </p:cNvSpPr>
          <p:nvPr/>
        </p:nvSpPr>
        <p:spPr bwMode="auto">
          <a:xfrm flipH="1" flipV="1">
            <a:off x="1331913" y="3789363"/>
            <a:ext cx="1655762" cy="7191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  <p:bldP spid="199690" grpId="0" animBg="1"/>
      <p:bldP spid="199691" grpId="0" animBg="1"/>
      <p:bldP spid="199692" grpId="0"/>
      <p:bldP spid="199699" grpId="0" animBg="1"/>
      <p:bldP spid="199700" grpId="0" animBg="1"/>
      <p:bldP spid="199722" grpId="0"/>
      <p:bldP spid="1997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Ejemplo 3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557338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000" b="1"/>
              <a:t>convertir un numero decimal a Hexadecimal</a:t>
            </a:r>
            <a:br>
              <a:rPr lang="es-ES" altLang="es-MX" sz="2000" b="1"/>
            </a:br>
            <a:r>
              <a:rPr lang="es-ES" altLang="es-MX" sz="2800" b="1"/>
              <a:t>46 </a:t>
            </a:r>
            <a:r>
              <a:rPr lang="es-ES" altLang="es-MX" sz="1800" b="1"/>
              <a:t>(10)</a:t>
            </a:r>
            <a:r>
              <a:rPr lang="es-ES" altLang="es-MX" sz="2800" b="1"/>
              <a:t> </a:t>
            </a:r>
            <a:r>
              <a:rPr lang="es-MX" altLang="es-MX" sz="2800" b="1">
                <a:sym typeface="Symbol" panose="05050102010706020507" pitchFamily="18" charset="2"/>
              </a:rPr>
              <a:t></a:t>
            </a:r>
            <a:r>
              <a:rPr lang="es-ES" altLang="es-MX" sz="2800" b="1"/>
              <a:t> N</a:t>
            </a:r>
            <a:r>
              <a:rPr lang="es-ES" altLang="es-MX" sz="1800" b="1"/>
              <a:t>(16)</a:t>
            </a:r>
            <a:r>
              <a:rPr lang="es-ES" altLang="es-MX" sz="2000"/>
              <a:t>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187450" y="2565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46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2565400"/>
            <a:ext cx="668338" cy="457200"/>
            <a:chOff x="1383" y="1751"/>
            <a:chExt cx="421" cy="288"/>
          </a:xfrm>
        </p:grpSpPr>
        <p:grpSp>
          <p:nvGrpSpPr>
            <p:cNvPr id="115727" name="Group 6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5729" name="Line 7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5730" name="Line 8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5728" name="Text Box 9"/>
            <p:cNvSpPr txBox="1">
              <a:spLocks noChangeArrowheads="1"/>
            </p:cNvSpPr>
            <p:nvPr/>
          </p:nvSpPr>
          <p:spPr bwMode="auto">
            <a:xfrm>
              <a:off x="1474" y="175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16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2051050" y="3213100"/>
            <a:ext cx="354013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2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1331913" y="3119438"/>
            <a:ext cx="542925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323850" y="31543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LSD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971550" y="3338513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3348038" y="328453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MSD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H="1">
            <a:off x="2700338" y="3429000"/>
            <a:ext cx="431800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>
            <a:off x="5219700" y="3213100"/>
            <a:ext cx="1595438" cy="1035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2E</a:t>
            </a:r>
            <a:r>
              <a:rPr lang="es-MX" altLang="es-MX" sz="2000" b="1">
                <a:latin typeface="Arial" panose="020B0604020202020204" pitchFamily="34" charset="0"/>
              </a:rPr>
              <a:t>(16)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 flipH="1" flipV="1">
            <a:off x="1331913" y="3789363"/>
            <a:ext cx="1008062" cy="714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1331913" y="4508500"/>
            <a:ext cx="1152525" cy="1958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>
                <a:latin typeface="Arial" panose="020B0604020202020204" pitchFamily="34" charset="0"/>
              </a:rPr>
              <a:t>F = 15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14" grpId="0" animBg="1"/>
      <p:bldP spid="200716" grpId="0"/>
      <p:bldP spid="200725" grpId="0"/>
      <p:bldP spid="200727" grpId="0" animBg="1"/>
      <p:bldP spid="2007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Ejemplo 4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557338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000" b="1"/>
              <a:t>convertir un numero decimal a base 5</a:t>
            </a:r>
            <a:br>
              <a:rPr lang="es-ES" altLang="es-MX" sz="2000" b="1"/>
            </a:br>
            <a:r>
              <a:rPr lang="es-ES" altLang="es-MX" sz="2800" b="1"/>
              <a:t>47 </a:t>
            </a:r>
            <a:r>
              <a:rPr lang="es-ES" altLang="es-MX" sz="1800" b="1"/>
              <a:t>(10)</a:t>
            </a:r>
            <a:r>
              <a:rPr lang="es-ES" altLang="es-MX" sz="2800" b="1"/>
              <a:t> </a:t>
            </a:r>
            <a:r>
              <a:rPr lang="es-MX" altLang="es-MX" sz="2800" b="1">
                <a:sym typeface="Symbol" panose="05050102010706020507" pitchFamily="18" charset="2"/>
              </a:rPr>
              <a:t></a:t>
            </a:r>
            <a:r>
              <a:rPr lang="es-ES" altLang="es-MX" sz="2800" b="1"/>
              <a:t> N</a:t>
            </a:r>
            <a:r>
              <a:rPr lang="es-ES" altLang="es-MX" sz="1800" b="1"/>
              <a:t>(5)</a:t>
            </a:r>
            <a:r>
              <a:rPr lang="es-ES" altLang="es-MX" sz="2000"/>
              <a:t> 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187450" y="25654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47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2565400"/>
            <a:ext cx="647700" cy="457200"/>
            <a:chOff x="1383" y="1751"/>
            <a:chExt cx="408" cy="288"/>
          </a:xfrm>
        </p:grpSpPr>
        <p:grpSp>
          <p:nvGrpSpPr>
            <p:cNvPr id="117781" name="Group 6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7783" name="Line 7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7784" name="Line 8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7782" name="Text Box 9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5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1917700" y="3152775"/>
            <a:ext cx="354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9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331913" y="3143250"/>
            <a:ext cx="373062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323850" y="31543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LSD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971550" y="3338513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3635375" y="393382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MSD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3059113" y="4076700"/>
            <a:ext cx="431800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5219700" y="3213100"/>
            <a:ext cx="1793875" cy="1035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142</a:t>
            </a:r>
            <a:r>
              <a:rPr lang="es-MX" altLang="es-MX" sz="2000" b="1">
                <a:latin typeface="Arial" panose="020B0604020202020204" pitchFamily="34" charset="0"/>
              </a:rPr>
              <a:t>(5)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 flipH="1" flipV="1">
            <a:off x="1403350" y="3789363"/>
            <a:ext cx="1296988" cy="7191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484438" y="3154363"/>
            <a:ext cx="647700" cy="457200"/>
            <a:chOff x="1383" y="1751"/>
            <a:chExt cx="408" cy="288"/>
          </a:xfrm>
        </p:grpSpPr>
        <p:grpSp>
          <p:nvGrpSpPr>
            <p:cNvPr id="117777" name="Group 20"/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117779" name="Line 21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7780" name="Line 22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17778" name="Text Box 23"/>
            <p:cNvSpPr txBox="1">
              <a:spLocks noChangeArrowheads="1"/>
            </p:cNvSpPr>
            <p:nvPr/>
          </p:nvSpPr>
          <p:spPr bwMode="auto">
            <a:xfrm>
              <a:off x="1474" y="17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MX" altLang="es-MX" sz="2400" b="1">
                  <a:latin typeface="Arial" panose="020B0604020202020204" pitchFamily="34" charset="0"/>
                </a:rPr>
                <a:t>5</a:t>
              </a:r>
              <a:endParaRPr lang="es-ES" altLang="es-MX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2627313" y="3860800"/>
            <a:ext cx="382587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1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1908175" y="3573463"/>
            <a:ext cx="373063" cy="476250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s-ES" altLang="es-MX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8" grpId="0" animBg="1"/>
      <p:bldP spid="201740" grpId="0"/>
      <p:bldP spid="201742" grpId="0"/>
      <p:bldP spid="201744" grpId="0" animBg="1"/>
      <p:bldP spid="2017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765175"/>
            <a:ext cx="6408738" cy="576263"/>
          </a:xfrm>
        </p:spPr>
        <p:txBody>
          <a:bodyPr/>
          <a:lstStyle/>
          <a:p>
            <a:pPr eaLnBrk="1" hangingPunct="1"/>
            <a:r>
              <a:rPr lang="es-MX" altLang="es-MX" sz="2400"/>
              <a:t>Realice la siguiente Actividad</a:t>
            </a:r>
            <a:r>
              <a:rPr lang="es-MX" altLang="es-MX" sz="2400" u="sng"/>
              <a:t> </a:t>
            </a:r>
            <a:endParaRPr lang="es-ES" altLang="es-MX" sz="2400" u="sng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96975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3600" b="1" dirty="0"/>
              <a:t>47 </a:t>
            </a:r>
            <a:r>
              <a:rPr lang="es-ES" altLang="es-MX" sz="3600" b="1" baseline="-25000" dirty="0"/>
              <a:t>(8)</a:t>
            </a:r>
            <a:r>
              <a:rPr lang="es-ES" altLang="es-MX" sz="3600" b="1" dirty="0"/>
              <a:t> </a:t>
            </a:r>
            <a:r>
              <a:rPr lang="es-MX" altLang="es-MX" sz="3600" b="1" dirty="0">
                <a:sym typeface="Symbol" panose="05050102010706020507" pitchFamily="18" charset="2"/>
              </a:rPr>
              <a:t></a:t>
            </a:r>
            <a:r>
              <a:rPr lang="es-ES" altLang="es-MX" sz="3600" b="1" dirty="0"/>
              <a:t> N</a:t>
            </a:r>
            <a:r>
              <a:rPr lang="es-ES" altLang="es-MX" sz="3600" b="1" baseline="-25000" dirty="0"/>
              <a:t>(16)</a:t>
            </a:r>
            <a:r>
              <a:rPr lang="es-ES" altLang="es-MX" sz="2000" dirty="0"/>
              <a:t> 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258888" y="2386013"/>
            <a:ext cx="7369175" cy="5381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N</a:t>
            </a:r>
            <a:r>
              <a:rPr lang="es-MX" altLang="es-MX" sz="1800" b="1">
                <a:latin typeface="Arial" panose="020B0604020202020204" pitchFamily="34" charset="0"/>
              </a:rPr>
              <a:t>(x)</a:t>
            </a:r>
            <a:r>
              <a:rPr lang="es-MX" altLang="es-MX" sz="2800" b="1">
                <a:latin typeface="Arial" panose="020B0604020202020204" pitchFamily="34" charset="0"/>
              </a:rPr>
              <a:t> </a:t>
            </a:r>
            <a:r>
              <a:rPr lang="es-MX" altLang="es-MX" sz="2800" b="1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  <a:r>
              <a:rPr lang="es-MX" altLang="es-MX" sz="1800" b="1">
                <a:latin typeface="Arial" panose="020B0604020202020204" pitchFamily="34" charset="0"/>
                <a:sym typeface="Symbol" panose="05050102010706020507" pitchFamily="18" charset="2"/>
              </a:rPr>
              <a:t>(10)</a:t>
            </a:r>
            <a:r>
              <a:rPr lang="es-MX" altLang="es-MX" sz="2800" b="1">
                <a:latin typeface="Arial" panose="020B0604020202020204" pitchFamily="34" charset="0"/>
                <a:sym typeface="Symbol" panose="05050102010706020507" pitchFamily="18" charset="2"/>
              </a:rPr>
              <a:t>  Multiplicar por la base y sumar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62EE743-3F94-57F5-6D6C-774DBD9A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710" y="4325400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latin typeface="Arial" panose="020B0604020202020204" pitchFamily="34" charset="0"/>
              </a:rPr>
              <a:t>4X8=32</a:t>
            </a:r>
            <a:endParaRPr lang="es-ES" altLang="es-MX" sz="1800" b="1" dirty="0">
              <a:latin typeface="Arial" panose="020B0604020202020204" pitchFamily="34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892B8297-FDFD-B1BA-2943-69B4A5DDA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3892013"/>
            <a:ext cx="215900" cy="4333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s-MX" dirty="0"/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FC153A25-59C2-C00C-91A3-59C3D98B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4811713"/>
            <a:ext cx="166584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7200" b="1" dirty="0">
                <a:latin typeface="Arial" panose="020B0604020202020204" pitchFamily="34" charset="0"/>
              </a:rPr>
              <a:t>39</a:t>
            </a:r>
            <a:r>
              <a:rPr lang="es-MX" altLang="es-MX" sz="2000" b="1" dirty="0">
                <a:latin typeface="Arial" panose="020B0604020202020204" pitchFamily="34" charset="0"/>
              </a:rPr>
              <a:t>(10)</a:t>
            </a:r>
            <a:endParaRPr lang="es-ES" altLang="es-MX" sz="2000" b="1" dirty="0">
              <a:latin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1FFF2A-4043-6E01-23FB-014346A66F5F}"/>
              </a:ext>
            </a:extLst>
          </p:cNvPr>
          <p:cNvSpPr txBox="1"/>
          <p:nvPr/>
        </p:nvSpPr>
        <p:spPr>
          <a:xfrm>
            <a:off x="3604123" y="2924175"/>
            <a:ext cx="1834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s-MX" sz="6600" b="1" dirty="0">
                <a:solidFill>
                  <a:srgbClr val="000099"/>
                </a:solidFill>
              </a:rPr>
              <a:t>4   7</a:t>
            </a:r>
            <a:endParaRPr lang="es-MX" sz="6600" dirty="0">
              <a:solidFill>
                <a:srgbClr val="000099"/>
              </a:solidFill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640FA0A-1C69-CBD6-283C-5AA5E6F17A5E}"/>
              </a:ext>
            </a:extLst>
          </p:cNvPr>
          <p:cNvCxnSpPr/>
          <p:nvPr/>
        </p:nvCxnSpPr>
        <p:spPr>
          <a:xfrm flipV="1">
            <a:off x="4662488" y="3861048"/>
            <a:ext cx="329558" cy="4643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E94A271-E982-4E53-7A91-7B73FA3A928E}"/>
              </a:ext>
            </a:extLst>
          </p:cNvPr>
          <p:cNvSpPr txBox="1"/>
          <p:nvPr/>
        </p:nvSpPr>
        <p:spPr>
          <a:xfrm>
            <a:off x="4921455" y="3938592"/>
            <a:ext cx="1128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altLang="es-MX" sz="1800" b="1" dirty="0">
                <a:latin typeface="Arial" panose="020B0604020202020204" pitchFamily="34" charset="0"/>
              </a:rPr>
              <a:t>+ 7 = 39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 animBg="1"/>
      <p:bldP spid="28" grpId="0" animBg="1"/>
      <p:bldP spid="29" grpId="0"/>
      <p:bldP spid="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765175"/>
            <a:ext cx="6408738" cy="576263"/>
          </a:xfrm>
        </p:spPr>
        <p:txBody>
          <a:bodyPr/>
          <a:lstStyle/>
          <a:p>
            <a:pPr eaLnBrk="1" hangingPunct="1"/>
            <a:r>
              <a:rPr lang="es-MX" altLang="es-MX" sz="2400"/>
              <a:t>Realice la siguiente Actividad</a:t>
            </a:r>
            <a:r>
              <a:rPr lang="es-MX" altLang="es-MX" sz="2400" u="sng"/>
              <a:t> </a:t>
            </a:r>
            <a:endParaRPr lang="es-ES" altLang="es-MX" sz="2400" u="sng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96975"/>
            <a:ext cx="795655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3600" b="1"/>
              <a:t>47 </a:t>
            </a:r>
            <a:r>
              <a:rPr lang="es-ES" altLang="es-MX" sz="3600" b="1" baseline="-25000"/>
              <a:t>(8)</a:t>
            </a:r>
            <a:r>
              <a:rPr lang="es-ES" altLang="es-MX" sz="3600" b="1"/>
              <a:t> </a:t>
            </a:r>
            <a:r>
              <a:rPr lang="es-MX" altLang="es-MX" sz="3600" b="1">
                <a:sym typeface="Symbol" panose="05050102010706020507" pitchFamily="18" charset="2"/>
              </a:rPr>
              <a:t></a:t>
            </a:r>
            <a:r>
              <a:rPr lang="es-ES" altLang="es-MX" sz="3600" b="1"/>
              <a:t> N</a:t>
            </a:r>
            <a:r>
              <a:rPr lang="es-ES" altLang="es-MX" sz="3600" b="1" baseline="-25000"/>
              <a:t>(16)</a:t>
            </a:r>
            <a:r>
              <a:rPr lang="es-ES" altLang="es-MX" sz="2000"/>
              <a:t> 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550321" y="5001714"/>
            <a:ext cx="1511300" cy="10350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latin typeface="Arial" panose="020B0604020202020204" pitchFamily="34" charset="0"/>
              </a:rPr>
              <a:t>27</a:t>
            </a:r>
            <a:r>
              <a:rPr lang="es-MX" altLang="es-MX" sz="2000" b="1">
                <a:latin typeface="Arial" panose="020B0604020202020204" pitchFamily="34" charset="0"/>
              </a:rPr>
              <a:t>(16)</a:t>
            </a:r>
            <a:endParaRPr lang="es-ES" altLang="es-MX" sz="2000" b="1">
              <a:latin typeface="Arial" panose="020B0604020202020204" pitchFamily="34" charset="0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358162" y="2362167"/>
            <a:ext cx="3895618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 dirty="0">
                <a:latin typeface="Arial" panose="020B0604020202020204" pitchFamily="34" charset="0"/>
              </a:rPr>
              <a:t>N</a:t>
            </a:r>
            <a:r>
              <a:rPr lang="es-MX" altLang="es-MX" sz="1800" b="1" dirty="0">
                <a:latin typeface="Arial" panose="020B0604020202020204" pitchFamily="34" charset="0"/>
              </a:rPr>
              <a:t>(10)</a:t>
            </a:r>
            <a:r>
              <a:rPr lang="es-MX" altLang="es-MX" sz="2800" b="1" dirty="0">
                <a:latin typeface="Arial" panose="020B0604020202020204" pitchFamily="34" charset="0"/>
              </a:rPr>
              <a:t> </a:t>
            </a:r>
            <a:r>
              <a:rPr lang="es-MX" altLang="es-MX" sz="2800" b="1" dirty="0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  <a:r>
              <a:rPr lang="es-MX" altLang="es-MX" sz="1800" b="1" dirty="0">
                <a:latin typeface="Arial" panose="020B0604020202020204" pitchFamily="34" charset="0"/>
                <a:sym typeface="Symbol" panose="05050102010706020507" pitchFamily="18" charset="2"/>
              </a:rPr>
              <a:t>(16)</a:t>
            </a:r>
            <a:r>
              <a:rPr lang="es-MX" altLang="es-MX" sz="2800" b="1" dirty="0">
                <a:latin typeface="Arial" panose="020B0604020202020204" pitchFamily="34" charset="0"/>
                <a:sym typeface="Symbol" panose="05050102010706020507" pitchFamily="18" charset="2"/>
              </a:rPr>
              <a:t>  Residuos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A125713-3F64-ECC4-06FB-628D759C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3169443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419" altLang="es-MX" sz="2800" b="1" dirty="0">
                <a:latin typeface="Arial" panose="020B0604020202020204" pitchFamily="34" charset="0"/>
              </a:rPr>
              <a:t>39</a:t>
            </a:r>
            <a:endParaRPr lang="es-ES" altLang="es-MX" sz="2800" b="1" dirty="0">
              <a:latin typeface="Arial" panose="020B0604020202020204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F3DF9E2D-E656-6F63-14C9-C0B8698C027E}"/>
              </a:ext>
            </a:extLst>
          </p:cNvPr>
          <p:cNvGrpSpPr>
            <a:grpSpLocks/>
          </p:cNvGrpSpPr>
          <p:nvPr/>
        </p:nvGrpSpPr>
        <p:grpSpPr bwMode="auto">
          <a:xfrm>
            <a:off x="3203478" y="3169446"/>
            <a:ext cx="671513" cy="461963"/>
            <a:chOff x="1383" y="1751"/>
            <a:chExt cx="423" cy="291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82DA4C55-EFE5-B8B0-9CB4-57D80B77B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1797"/>
              <a:ext cx="408" cy="227"/>
              <a:chOff x="1383" y="1842"/>
              <a:chExt cx="408" cy="227"/>
            </a:xfrm>
          </p:grpSpPr>
          <p:sp>
            <p:nvSpPr>
              <p:cNvPr id="6" name="Line 7">
                <a:extLst>
                  <a:ext uri="{FF2B5EF4-FFF2-40B4-BE49-F238E27FC236}">
                    <a16:creationId xmlns:a16="http://schemas.microsoft.com/office/drawing/2014/main" id="{634C4B68-5A2D-C36B-2C75-5D14C1989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0" cy="227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" name="Line 8">
                <a:extLst>
                  <a:ext uri="{FF2B5EF4-FFF2-40B4-BE49-F238E27FC236}">
                    <a16:creationId xmlns:a16="http://schemas.microsoft.com/office/drawing/2014/main" id="{A34F6943-4CE4-3F00-08F6-D376B95D2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BA03E810-3CAD-3B0E-0446-531A7A3BC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751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lnSpc>
                  <a:spcPct val="140000"/>
                </a:lnSpc>
                <a:spcBef>
                  <a:spcPct val="20000"/>
                </a:spcBef>
                <a:buChar char="•"/>
                <a:defRPr sz="3200">
                  <a:solidFill>
                    <a:srgbClr val="000099"/>
                  </a:solidFill>
                  <a:latin typeface="Verdana" panose="020B0604030504040204" pitchFamily="34" charset="0"/>
                </a:defRPr>
              </a:lvl1pPr>
              <a:lvl2pPr marL="742950" indent="-285750" algn="just">
                <a:lnSpc>
                  <a:spcPct val="140000"/>
                </a:lnSpc>
                <a:spcBef>
                  <a:spcPct val="20000"/>
                </a:spcBef>
                <a:buChar char="–"/>
                <a:defRPr sz="2800">
                  <a:solidFill>
                    <a:srgbClr val="000099"/>
                  </a:solidFill>
                  <a:latin typeface="Verdana" panose="020B0604030504040204" pitchFamily="34" charset="0"/>
                </a:defRPr>
              </a:lvl2pPr>
              <a:lvl3pPr marL="1143000" indent="-228600">
                <a:lnSpc>
                  <a:spcPct val="140000"/>
                </a:lnSpc>
                <a:spcBef>
                  <a:spcPct val="20000"/>
                </a:spcBef>
                <a:buChar char="•"/>
                <a:defRPr sz="2400">
                  <a:solidFill>
                    <a:srgbClr val="000099"/>
                  </a:solidFill>
                  <a:latin typeface="Verdana" panose="020B0604030504040204" pitchFamily="34" charset="0"/>
                </a:defRPr>
              </a:lvl3pPr>
              <a:lvl4pPr marL="1600200" indent="-228600">
                <a:lnSpc>
                  <a:spcPct val="140000"/>
                </a:lnSpc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4pPr>
              <a:lvl5pPr marL="2057400" indent="-228600">
                <a:lnSpc>
                  <a:spcPct val="140000"/>
                </a:lnSpc>
                <a:spcBef>
                  <a:spcPct val="20000"/>
                </a:spcBef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99"/>
                  </a:solidFill>
                  <a:latin typeface="Verdana" panose="020B060403050404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419" altLang="es-MX" sz="2400" b="1" dirty="0">
                  <a:latin typeface="Arial" panose="020B0604020202020204" pitchFamily="34" charset="0"/>
                </a:rPr>
                <a:t>1</a:t>
              </a:r>
              <a:r>
                <a:rPr lang="es-MX" altLang="es-MX" sz="2400" b="1" dirty="0">
                  <a:latin typeface="Arial" panose="020B0604020202020204" pitchFamily="34" charset="0"/>
                </a:rPr>
                <a:t>6</a:t>
              </a:r>
              <a:endParaRPr lang="es-ES" altLang="es-MX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:a16="http://schemas.microsoft.com/office/drawing/2014/main" id="{7CAD2635-A16F-DFAD-AA5E-7A7729E6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76" y="3723481"/>
            <a:ext cx="356188" cy="461665"/>
          </a:xfrm>
          <a:prstGeom prst="rect">
            <a:avLst/>
          </a:prstGeom>
          <a:solidFill>
            <a:srgbClr val="FFFF66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419" altLang="es-MX" sz="2400" b="1" dirty="0">
                <a:latin typeface="Arial" panose="020B0604020202020204" pitchFamily="34" charset="0"/>
              </a:rPr>
              <a:t>2</a:t>
            </a:r>
            <a:endParaRPr lang="es-ES" altLang="es-MX" sz="2400" b="1" dirty="0">
              <a:latin typeface="Arial" panose="020B060402020202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7F8B7DBC-5305-3074-4EF6-B63F773F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39" y="3723481"/>
            <a:ext cx="356188" cy="461665"/>
          </a:xfrm>
          <a:prstGeom prst="rect">
            <a:avLst/>
          </a:prstGeom>
          <a:solidFill>
            <a:srgbClr val="FFFF66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419" altLang="es-MX" sz="2400" b="1" dirty="0">
                <a:latin typeface="Arial" panose="020B0604020202020204" pitchFamily="34" charset="0"/>
              </a:rPr>
              <a:t>7</a:t>
            </a:r>
            <a:endParaRPr lang="es-ES" altLang="es-MX" sz="2400" b="1" dirty="0">
              <a:latin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FA0D753E-91AB-C442-89E5-A596878A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176" y="3770957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rgbClr val="FF0000"/>
                </a:solidFill>
                <a:latin typeface="Arial" panose="020B0604020202020204" pitchFamily="34" charset="0"/>
              </a:rPr>
              <a:t>LSD</a:t>
            </a:r>
            <a:endParaRPr lang="es-ES" altLang="es-MX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20FC62AD-4419-047F-7191-6A6DAB8B3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876" y="3954313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97EFCD4C-F155-C85D-8DED-1FFB0A11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896" y="3770957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rgbClr val="FF0000"/>
                </a:solidFill>
                <a:latin typeface="Arial" panose="020B0604020202020204" pitchFamily="34" charset="0"/>
              </a:rPr>
              <a:t>MSD</a:t>
            </a:r>
            <a:endParaRPr lang="es-ES" altLang="es-MX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9AF81E99-F15E-8340-4021-3154F7A50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9664" y="3954313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1" name="Line 45">
            <a:extLst>
              <a:ext uri="{FF2B5EF4-FFF2-40B4-BE49-F238E27FC236}">
                <a16:creationId xmlns:a16="http://schemas.microsoft.com/office/drawing/2014/main" id="{2AC5AC1F-9F68-9022-7CA3-B0A142AC2D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238" y="4348856"/>
            <a:ext cx="859359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643E615A-79EA-49BD-AB9A-597D61EF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145635"/>
            <a:ext cx="131959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5400" b="1" dirty="0">
                <a:latin typeface="Arial" panose="020B0604020202020204" pitchFamily="34" charset="0"/>
              </a:rPr>
              <a:t>39</a:t>
            </a:r>
            <a:r>
              <a:rPr lang="es-MX" altLang="es-MX" sz="1400" b="1" dirty="0">
                <a:latin typeface="Arial" panose="020B0604020202020204" pitchFamily="34" charset="0"/>
              </a:rPr>
              <a:t>(10)</a:t>
            </a:r>
            <a:endParaRPr lang="es-ES" altLang="es-MX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  <p:bldP spid="204809" grpId="0" animBg="1"/>
      <p:bldP spid="2" grpId="0"/>
      <p:bldP spid="8" grpId="0" animBg="1"/>
      <p:bldP spid="9" grpId="0" animBg="1"/>
      <p:bldP spid="10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68485"/>
              </p:ext>
            </p:extLst>
          </p:nvPr>
        </p:nvGraphicFramePr>
        <p:xfrm>
          <a:off x="1433513" y="2276475"/>
          <a:ext cx="6337301" cy="156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582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1527320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736519">
                  <a:extLst>
                    <a:ext uri="{9D8B030D-6E8A-4147-A177-3AD203B41FA5}">
                      <a16:colId xmlns:a16="http://schemas.microsoft.com/office/drawing/2014/main" val="1924653131"/>
                    </a:ext>
                  </a:extLst>
                </a:gridCol>
                <a:gridCol w="898880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106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Conversión</a:t>
                      </a:r>
                    </a:p>
                  </a:txBody>
                  <a:tcPr marL="91449" marR="91449" marT="45748" marB="45748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Relación</a:t>
                      </a:r>
                    </a:p>
                  </a:txBody>
                  <a:tcPr marL="91449" marR="91449" marT="45748" marB="45748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Método</a:t>
                      </a:r>
                    </a:p>
                  </a:txBody>
                  <a:tcPr marL="91449" marR="91449" marT="45748" marB="45748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dirty="0"/>
                    </a:p>
                  </a:txBody>
                  <a:tcPr marL="91449" marR="91449" marT="45748" marB="45748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594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(8)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49" marR="91449" marT="45748" marB="45748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3</a:t>
                      </a:r>
                    </a:p>
                  </a:txBody>
                  <a:tcPr marL="91449" marR="91449" marT="45748" marB="45748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Múltiplo</a:t>
                      </a:r>
                    </a:p>
                  </a:txBody>
                  <a:tcPr marL="91449" marR="91449" marT="45748" marB="45748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49" marR="91449" marT="45748" marB="45748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3609"/>
                  </a:ext>
                </a:extLst>
              </a:tr>
              <a:tr h="594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(16)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49" marR="91449" marT="45748" marB="45748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4</a:t>
                      </a:r>
                    </a:p>
                  </a:txBody>
                  <a:tcPr marL="91449" marR="91449" marT="45748" marB="45748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0348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68313"/>
            <a:ext cx="4606925" cy="5762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ES" altLang="es-MX"/>
              <a:t>Números Romanos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07375" cy="3313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es-MX" sz="1600" b="1"/>
              <a:t>Es un sistema de numeración que usa letras mayúsculas a las que se ha asignado un valor numérico.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es-MX" sz="1600" b="1"/>
              <a:t>Se usa principalmente: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es-MX" sz="1600" b="1"/>
              <a:t>En los números de capítulos y tomos de una obra.  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es-MX" sz="1600" b="1"/>
              <a:t>En los actos y escenas de una obra de teatro.  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es-MX" sz="1600" b="1"/>
              <a:t>En los nombres de papas, reyes y emperadores.  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es-MX" sz="1600" b="1"/>
              <a:t>En la designación de congresos, olimpiadas, asambleas, certámenes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es-MX" sz="1600" b="1"/>
              <a:t>En la fecha de las películas.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47560" r="11450" b="11858"/>
          <a:stretch>
            <a:fillRect/>
          </a:stretch>
        </p:blipFill>
        <p:spPr>
          <a:xfrm>
            <a:off x="1835150" y="4076700"/>
            <a:ext cx="4895850" cy="2185988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2800">
                <a:solidFill>
                  <a:srgbClr val="000066"/>
                </a:solidFill>
              </a:rPr>
              <a:t>Múltiplo en potencia</a:t>
            </a:r>
            <a:endParaRPr lang="es-ES" altLang="es-MX" sz="2800">
              <a:solidFill>
                <a:srgbClr val="000066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05725" cy="4681537"/>
          </a:xfrm>
          <a:solidFill>
            <a:srgbClr val="FFFF66">
              <a:alpha val="69804"/>
            </a:srgbClr>
          </a:solidFill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s-ES" altLang="es-MX" sz="2400" b="1" dirty="0">
                <a:solidFill>
                  <a:srgbClr val="000066"/>
                </a:solidFill>
              </a:rPr>
              <a:t>La relación que existe entre la base dos y la base ocho es de 3 ya que 2</a:t>
            </a:r>
            <a:r>
              <a:rPr lang="es-ES" altLang="es-MX" sz="2400" b="1" baseline="30000" dirty="0">
                <a:solidFill>
                  <a:srgbClr val="000066"/>
                </a:solidFill>
              </a:rPr>
              <a:t>3</a:t>
            </a:r>
            <a:r>
              <a:rPr lang="es-ES" altLang="es-MX" sz="2400" b="1" dirty="0">
                <a:solidFill>
                  <a:srgbClr val="000066"/>
                </a:solidFill>
              </a:rPr>
              <a:t> = 8.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s-ES" altLang="es-MX" sz="24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s-ES" altLang="es-MX" sz="2400" b="1" dirty="0">
                <a:solidFill>
                  <a:srgbClr val="000066"/>
                </a:solidFill>
              </a:rPr>
              <a:t>de la misma forma entre la base dos y el Hexadecimal es de 4 ya que 2</a:t>
            </a:r>
            <a:r>
              <a:rPr lang="es-ES" altLang="es-MX" sz="2400" b="1" baseline="30000" dirty="0">
                <a:solidFill>
                  <a:srgbClr val="000066"/>
                </a:solidFill>
              </a:rPr>
              <a:t>4</a:t>
            </a:r>
            <a:r>
              <a:rPr lang="es-ES" altLang="es-MX" sz="2400" b="1" dirty="0">
                <a:solidFill>
                  <a:srgbClr val="000066"/>
                </a:solidFill>
              </a:rPr>
              <a:t> = 16.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s-ES" altLang="es-MX" sz="2400" b="1" dirty="0">
              <a:solidFill>
                <a:srgbClr val="000066"/>
              </a:solidFill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ES" altLang="es-MX" sz="2400" b="1" dirty="0">
                <a:solidFill>
                  <a:srgbClr val="000066"/>
                </a:solidFill>
              </a:rPr>
              <a:t>N(2) </a:t>
            </a:r>
            <a:r>
              <a:rPr lang="pt-BR" altLang="es-MX" sz="2400" b="1" dirty="0">
                <a:solidFill>
                  <a:srgbClr val="000066"/>
                </a:solidFill>
                <a:sym typeface="Symbol" panose="05050102010706020507" pitchFamily="18" charset="2"/>
              </a:rPr>
              <a:t></a:t>
            </a:r>
            <a:r>
              <a:rPr lang="es-ES" altLang="es-MX" sz="2400" b="1" dirty="0">
                <a:solidFill>
                  <a:srgbClr val="000066"/>
                </a:solidFill>
              </a:rPr>
              <a:t> N(8)  R=3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s-ES" altLang="es-MX" sz="2400" b="1" dirty="0">
                <a:solidFill>
                  <a:srgbClr val="000066"/>
                </a:solidFill>
              </a:rPr>
              <a:t>N(2) </a:t>
            </a:r>
            <a:r>
              <a:rPr lang="pt-BR" altLang="es-MX" sz="2400" b="1" dirty="0">
                <a:solidFill>
                  <a:srgbClr val="000066"/>
                </a:solidFill>
                <a:sym typeface="Symbol" panose="05050102010706020507" pitchFamily="18" charset="2"/>
              </a:rPr>
              <a:t></a:t>
            </a:r>
            <a:r>
              <a:rPr lang="es-ES" altLang="es-MX" sz="2400" b="1" dirty="0">
                <a:solidFill>
                  <a:srgbClr val="000066"/>
                </a:solidFill>
              </a:rPr>
              <a:t> N(16)  R=4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6372225" cy="1368425"/>
          </a:xfrm>
        </p:spPr>
        <p:txBody>
          <a:bodyPr/>
          <a:lstStyle/>
          <a:p>
            <a:pPr eaLnBrk="1" hangingPunct="1"/>
            <a:r>
              <a:rPr lang="es-ES" altLang="es-MX" sz="2800">
                <a:solidFill>
                  <a:srgbClr val="003300"/>
                </a:solidFill>
              </a:rPr>
              <a:t>Ejemplo 1 </a:t>
            </a:r>
            <a:br>
              <a:rPr lang="es-ES" altLang="es-MX" sz="2800">
                <a:solidFill>
                  <a:srgbClr val="003300"/>
                </a:solidFill>
              </a:rPr>
            </a:br>
            <a:r>
              <a:rPr lang="es-ES" altLang="es-MX" sz="2800">
                <a:solidFill>
                  <a:srgbClr val="003300"/>
                </a:solidFill>
              </a:rPr>
              <a:t>Conversión de N</a:t>
            </a:r>
            <a:r>
              <a:rPr lang="es-ES" altLang="es-MX" sz="2800" baseline="-25000">
                <a:solidFill>
                  <a:srgbClr val="003300"/>
                </a:solidFill>
              </a:rPr>
              <a:t>(2)</a:t>
            </a:r>
            <a:r>
              <a:rPr lang="es-ES" altLang="es-MX" sz="2800">
                <a:solidFill>
                  <a:srgbClr val="003300"/>
                </a:solidFill>
              </a:rPr>
              <a:t> </a:t>
            </a:r>
            <a:r>
              <a:rPr lang="es-ES" altLang="es-MX" sz="2800">
                <a:solidFill>
                  <a:srgbClr val="003300"/>
                </a:solidFill>
                <a:sym typeface="Symbol" panose="05050102010706020507" pitchFamily="18" charset="2"/>
              </a:rPr>
              <a:t></a:t>
            </a:r>
            <a:r>
              <a:rPr lang="es-ES" altLang="es-MX" sz="2800">
                <a:solidFill>
                  <a:srgbClr val="003300"/>
                </a:solidFill>
              </a:rPr>
              <a:t> N</a:t>
            </a:r>
            <a:r>
              <a:rPr lang="es-ES" altLang="es-MX" sz="2800" baseline="-25000">
                <a:solidFill>
                  <a:srgbClr val="003300"/>
                </a:solidFill>
              </a:rPr>
              <a:t>(8)</a:t>
            </a:r>
            <a:br>
              <a:rPr lang="es-ES" altLang="es-MX" sz="2800">
                <a:solidFill>
                  <a:srgbClr val="003300"/>
                </a:solidFill>
              </a:rPr>
            </a:br>
            <a:r>
              <a:rPr lang="es-ES" altLang="es-MX" sz="3600">
                <a:solidFill>
                  <a:srgbClr val="003300"/>
                </a:solidFill>
              </a:rPr>
              <a:t>1 0 1 1 0 1 0 1</a:t>
            </a:r>
            <a:r>
              <a:rPr lang="es-ES" altLang="es-MX" sz="3600" baseline="-25000">
                <a:solidFill>
                  <a:srgbClr val="003300"/>
                </a:solidFill>
              </a:rPr>
              <a:t>(2</a:t>
            </a:r>
            <a:r>
              <a:rPr lang="es-ES" altLang="es-MX" sz="2800" baseline="-25000">
                <a:solidFill>
                  <a:srgbClr val="003300"/>
                </a:solidFill>
              </a:rPr>
              <a:t>)</a:t>
            </a:r>
            <a:r>
              <a:rPr lang="es-ES" altLang="es-MX" sz="2800">
                <a:solidFill>
                  <a:srgbClr val="003300"/>
                </a:solidFill>
              </a:rPr>
              <a:t> </a:t>
            </a:r>
            <a:r>
              <a:rPr lang="es-ES" altLang="es-MX" sz="2800">
                <a:solidFill>
                  <a:srgbClr val="003300"/>
                </a:solidFill>
                <a:sym typeface="Symbol" panose="05050102010706020507" pitchFamily="18" charset="2"/>
              </a:rPr>
              <a:t></a:t>
            </a:r>
            <a:r>
              <a:rPr lang="es-ES" altLang="es-MX" sz="2800">
                <a:solidFill>
                  <a:srgbClr val="003300"/>
                </a:solidFill>
              </a:rPr>
              <a:t> N</a:t>
            </a:r>
            <a:r>
              <a:rPr lang="es-ES" altLang="es-MX" sz="2800" baseline="-25000">
                <a:solidFill>
                  <a:srgbClr val="003300"/>
                </a:solidFill>
              </a:rPr>
              <a:t>(8)</a:t>
            </a:r>
            <a:r>
              <a:rPr lang="es-ES" altLang="es-MX" sz="2800">
                <a:solidFill>
                  <a:srgbClr val="003300"/>
                </a:solidFill>
              </a:rPr>
              <a:t> 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349500"/>
            <a:ext cx="8496300" cy="1366838"/>
          </a:xfrm>
          <a:solidFill>
            <a:schemeClr val="bg1"/>
          </a:solidFill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 dirty="0">
                <a:solidFill>
                  <a:srgbClr val="003300"/>
                </a:solidFill>
              </a:rPr>
              <a:t>Separe de en grupos de tres bits iniciando con la de menor peso,  </a:t>
            </a:r>
            <a:r>
              <a:rPr lang="es-ES" altLang="es-MX" sz="2400" b="1" dirty="0">
                <a:solidFill>
                  <a:srgbClr val="003300"/>
                </a:solidFill>
              </a:rPr>
              <a:t>como </a:t>
            </a:r>
            <a:r>
              <a:rPr lang="es-ES" altLang="es-MX" sz="2000" b="1" dirty="0">
                <a:solidFill>
                  <a:srgbClr val="003300"/>
                </a:solidFill>
              </a:rPr>
              <a:t>lo indica la figura.</a:t>
            </a:r>
          </a:p>
        </p:txBody>
      </p:sp>
      <p:pic>
        <p:nvPicPr>
          <p:cNvPr id="311300" name="Picture 4" descr="2a8mu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933825"/>
            <a:ext cx="5724525" cy="1225550"/>
          </a:xfrm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2916238" y="5661025"/>
            <a:ext cx="3486150" cy="5762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None/>
            </a:pPr>
            <a:r>
              <a:rPr lang="es-ES" altLang="es-MX" sz="2400" b="1">
                <a:solidFill>
                  <a:srgbClr val="003300"/>
                </a:solidFill>
                <a:latin typeface="Arial" panose="020B0604020202020204" pitchFamily="34" charset="0"/>
              </a:rPr>
              <a:t>N(2) </a:t>
            </a:r>
            <a:r>
              <a:rPr lang="pt-BR" altLang="es-MX" sz="2400" b="1">
                <a:solidFill>
                  <a:srgbClr val="00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s-ES" altLang="es-MX" sz="2400" b="1">
                <a:solidFill>
                  <a:srgbClr val="003300"/>
                </a:solidFill>
                <a:latin typeface="Arial" panose="020B0604020202020204" pitchFamily="34" charset="0"/>
              </a:rPr>
              <a:t> N(8)  R=3   2</a:t>
            </a:r>
            <a:r>
              <a:rPr lang="es-ES" altLang="es-MX" sz="2400" b="1" baseline="30000">
                <a:solidFill>
                  <a:srgbClr val="003300"/>
                </a:solidFill>
                <a:latin typeface="Arial" panose="020B0604020202020204" pitchFamily="34" charset="0"/>
              </a:rPr>
              <a:t>3</a:t>
            </a:r>
            <a:r>
              <a:rPr lang="es-ES" altLang="es-MX" sz="2400" b="1">
                <a:solidFill>
                  <a:srgbClr val="003300"/>
                </a:solidFill>
                <a:latin typeface="Arial" panose="020B0604020202020204" pitchFamily="34" charset="0"/>
              </a:rPr>
              <a:t>=8</a:t>
            </a:r>
            <a:endParaRPr lang="es-ES" altLang="es-MX" sz="2400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908050"/>
            <a:ext cx="6408737" cy="576263"/>
          </a:xfrm>
        </p:spPr>
        <p:txBody>
          <a:bodyPr/>
          <a:lstStyle/>
          <a:p>
            <a:pPr eaLnBrk="1" hangingPunct="1"/>
            <a:r>
              <a:rPr lang="es-ES" altLang="es-MX" sz="2800"/>
              <a:t>Ejemplo 1 </a:t>
            </a:r>
            <a:br>
              <a:rPr lang="es-ES" altLang="es-MX" sz="2800"/>
            </a:br>
            <a:r>
              <a:rPr lang="es-ES" altLang="es-MX" sz="2800"/>
              <a:t>Conversión de N(2)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N(8)</a:t>
            </a:r>
            <a:br>
              <a:rPr lang="es-ES" altLang="es-MX" sz="2800"/>
            </a:br>
            <a:r>
              <a:rPr lang="es-ES" altLang="es-MX" sz="2800"/>
              <a:t>10110101(2)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N(8) 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8029575" cy="107950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1600" b="1">
                <a:solidFill>
                  <a:srgbClr val="003300"/>
                </a:solidFill>
              </a:rPr>
              <a:t>De el valor de 1 2 y 4 a cada digito correspondiente como lo muestra la figura. 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sz="half" idx="2"/>
          </p:nvPr>
        </p:nvGraphicFramePr>
        <p:xfrm>
          <a:off x="2305050" y="3514725"/>
          <a:ext cx="4464050" cy="1519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78661587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77125254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87781455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083698359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5648748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12690976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150614363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6861716"/>
                    </a:ext>
                  </a:extLst>
                </a:gridCol>
              </a:tblGrid>
              <a:tr h="57440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135826"/>
                  </a:ext>
                </a:extLst>
              </a:tr>
              <a:tr h="94483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606809"/>
                  </a:ext>
                </a:extLst>
              </a:tr>
            </a:tbl>
          </a:graphicData>
        </a:graphic>
      </p:graphicFrame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6346825" y="3690938"/>
            <a:ext cx="431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1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5770563" y="3690938"/>
            <a:ext cx="454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2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5194300" y="3690938"/>
            <a:ext cx="431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4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4595813" y="3690938"/>
            <a:ext cx="382587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1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4090988" y="3690938"/>
            <a:ext cx="382587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2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8" name="Text Box 38"/>
          <p:cNvSpPr txBox="1">
            <a:spLocks noChangeArrowheads="1"/>
          </p:cNvSpPr>
          <p:nvPr/>
        </p:nvSpPr>
        <p:spPr bwMode="auto">
          <a:xfrm>
            <a:off x="3609975" y="3690938"/>
            <a:ext cx="3825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4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59" name="Text Box 39"/>
          <p:cNvSpPr txBox="1">
            <a:spLocks noChangeArrowheads="1"/>
          </p:cNvSpPr>
          <p:nvPr/>
        </p:nvSpPr>
        <p:spPr bwMode="auto">
          <a:xfrm>
            <a:off x="3008313" y="3690938"/>
            <a:ext cx="382587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1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312360" name="Text Box 40"/>
          <p:cNvSpPr txBox="1">
            <a:spLocks noChangeArrowheads="1"/>
          </p:cNvSpPr>
          <p:nvPr/>
        </p:nvSpPr>
        <p:spPr bwMode="auto">
          <a:xfrm>
            <a:off x="2460625" y="3690938"/>
            <a:ext cx="3825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800" b="1">
                <a:latin typeface="Arial" panose="020B0604020202020204" pitchFamily="34" charset="0"/>
              </a:rPr>
              <a:t>2</a:t>
            </a:r>
            <a:endParaRPr lang="es-ES" altLang="es-MX" sz="2800" b="1">
              <a:latin typeface="Arial" panose="020B0604020202020204" pitchFamily="34" charset="0"/>
            </a:endParaRPr>
          </a:p>
        </p:txBody>
      </p:sp>
      <p:sp>
        <p:nvSpPr>
          <p:cNvPr id="125993" name="Line 41"/>
          <p:cNvSpPr>
            <a:spLocks noChangeShapeType="1"/>
          </p:cNvSpPr>
          <p:nvPr/>
        </p:nvSpPr>
        <p:spPr bwMode="auto">
          <a:xfrm flipH="1">
            <a:off x="5291138" y="5661025"/>
            <a:ext cx="15128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 flipH="1">
            <a:off x="3563938" y="5661025"/>
            <a:ext cx="15128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5995" name="Line 43"/>
          <p:cNvSpPr>
            <a:spLocks noChangeShapeType="1"/>
          </p:cNvSpPr>
          <p:nvPr/>
        </p:nvSpPr>
        <p:spPr bwMode="auto">
          <a:xfrm flipH="1">
            <a:off x="2195513" y="5661025"/>
            <a:ext cx="11541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53" grpId="0" animBg="1"/>
      <p:bldP spid="312354" grpId="0" animBg="1"/>
      <p:bldP spid="312355" grpId="0" animBg="1"/>
      <p:bldP spid="312356" grpId="0" animBg="1"/>
      <p:bldP spid="312357" grpId="0" animBg="1"/>
      <p:bldP spid="312358" grpId="0" animBg="1"/>
      <p:bldP spid="312359" grpId="0" animBg="1"/>
      <p:bldP spid="3123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692150"/>
            <a:ext cx="6408738" cy="576263"/>
          </a:xfrm>
        </p:spPr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(2)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(8)</a:t>
            </a:r>
            <a:br>
              <a:rPr lang="es-ES" altLang="es-MX" sz="2400"/>
            </a:br>
            <a:r>
              <a:rPr lang="es-ES" altLang="es-MX" sz="2800"/>
              <a:t>10110101</a:t>
            </a:r>
            <a:r>
              <a:rPr lang="es-ES" altLang="es-MX" sz="1600"/>
              <a:t>(2)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(8)</a:t>
            </a:r>
            <a:r>
              <a:rPr lang="es-ES" altLang="es-MX" sz="2400"/>
              <a:t> 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351837" cy="107950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/>
              <a:t>Obtenga el valor de la suma de los tres bits tomando en cuenta solo los unos.</a:t>
            </a:r>
          </a:p>
          <a:p>
            <a:pPr eaLnBrk="1" hangingPunct="1">
              <a:buFontTx/>
              <a:buNone/>
            </a:pPr>
            <a:endParaRPr lang="es-ES" altLang="es-MX" sz="2000" b="1"/>
          </a:p>
        </p:txBody>
      </p:sp>
      <p:graphicFrame>
        <p:nvGraphicFramePr>
          <p:cNvPr id="313348" name="Group 4"/>
          <p:cNvGraphicFramePr>
            <a:graphicFrameLocks noGrp="1"/>
          </p:cNvGraphicFramePr>
          <p:nvPr>
            <p:ph sz="half" idx="2"/>
          </p:nvPr>
        </p:nvGraphicFramePr>
        <p:xfrm>
          <a:off x="2449513" y="2506663"/>
          <a:ext cx="4679950" cy="1719262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3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5580063" y="4437063"/>
            <a:ext cx="1655762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5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3851275" y="4437063"/>
            <a:ext cx="158432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6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2484438" y="4437063"/>
            <a:ext cx="1223962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600" b="1">
                <a:latin typeface="Arial" panose="020B0604020202020204" pitchFamily="34" charset="0"/>
              </a:rPr>
              <a:t>2</a:t>
            </a:r>
            <a:endParaRPr lang="es-ES" altLang="es-MX" sz="3600" b="1">
              <a:latin typeface="Arial" panose="020B0604020202020204" pitchFamily="34" charset="0"/>
            </a:endParaRP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1979613" y="5516563"/>
            <a:ext cx="5672137" cy="942975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5400" b="1">
                <a:latin typeface="Arial" panose="020B0604020202020204" pitchFamily="34" charset="0"/>
              </a:rPr>
              <a:t>10110101</a:t>
            </a:r>
            <a:r>
              <a:rPr lang="es-MX" altLang="es-MX" sz="2400" b="1">
                <a:latin typeface="Arial" panose="020B0604020202020204" pitchFamily="34" charset="0"/>
              </a:rPr>
              <a:t>(2)</a:t>
            </a:r>
            <a:r>
              <a:rPr lang="es-MX" altLang="es-MX" sz="5400" b="1">
                <a:latin typeface="Arial" panose="020B0604020202020204" pitchFamily="34" charset="0"/>
              </a:rPr>
              <a:t>=265</a:t>
            </a:r>
            <a:r>
              <a:rPr lang="es-MX" altLang="es-MX" b="1">
                <a:latin typeface="Arial" panose="020B0604020202020204" pitchFamily="34" charset="0"/>
              </a:rPr>
              <a:t>(8)</a:t>
            </a:r>
            <a:endParaRPr lang="es-ES" altLang="es-MX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7" grpId="0" animBg="1"/>
      <p:bldP spid="313378" grpId="0" animBg="1"/>
      <p:bldP spid="313379" grpId="0" animBg="1"/>
      <p:bldP spid="31338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684213" y="5084763"/>
            <a:ext cx="7548562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  <a:r>
              <a:rPr lang="es-MX" altLang="es-MX" sz="6000" b="1">
                <a:latin typeface="Arial" panose="020B0604020202020204" pitchFamily="34" charset="0"/>
              </a:rPr>
              <a:t>010</a:t>
            </a: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000</a:t>
            </a:r>
            <a:r>
              <a:rPr lang="es-MX" altLang="es-MX" sz="6000" b="1">
                <a:solidFill>
                  <a:srgbClr val="FF0000"/>
                </a:solidFill>
                <a:latin typeface="Arial" panose="020B0604020202020204" pitchFamily="34" charset="0"/>
              </a:rPr>
              <a:t>101</a:t>
            </a:r>
            <a:r>
              <a:rPr lang="es-MX" altLang="es-MX" sz="2400" b="1">
                <a:latin typeface="Arial" panose="020B0604020202020204" pitchFamily="34" charset="0"/>
              </a:rPr>
              <a:t>(2)</a:t>
            </a:r>
            <a:r>
              <a:rPr lang="es-MX" altLang="es-MX" sz="6000" b="1">
                <a:latin typeface="Arial" panose="020B0604020202020204" pitchFamily="34" charset="0"/>
              </a:rPr>
              <a:t>= </a:t>
            </a: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1</a:t>
            </a:r>
            <a:r>
              <a:rPr lang="es-MX" altLang="es-MX" sz="6000" b="1">
                <a:latin typeface="Arial" panose="020B0604020202020204" pitchFamily="34" charset="0"/>
              </a:rPr>
              <a:t>2</a:t>
            </a: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0</a:t>
            </a:r>
            <a:r>
              <a:rPr lang="es-MX" altLang="es-MX" sz="6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s-MX" altLang="es-MX" sz="2400" b="1">
                <a:latin typeface="Arial" panose="020B0604020202020204" pitchFamily="34" charset="0"/>
              </a:rPr>
              <a:t>(8)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496300" cy="2735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 dirty="0">
                <a:solidFill>
                  <a:srgbClr val="FF0000"/>
                </a:solidFill>
              </a:rPr>
              <a:t>Realice la siguiente Actividad</a:t>
            </a:r>
            <a:r>
              <a:rPr lang="es-MX" altLang="es-MX" b="1" u="sng" dirty="0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b="1" u="sng" dirty="0">
                <a:solidFill>
                  <a:srgbClr val="000066"/>
                </a:solidFill>
              </a:rPr>
              <a:t>convertir un número binario a octal</a:t>
            </a:r>
            <a:endParaRPr lang="es-MX" altLang="es-MX" dirty="0">
              <a:solidFill>
                <a:srgbClr val="000066"/>
              </a:solidFill>
            </a:endParaRPr>
          </a:p>
          <a:p>
            <a:pPr algn="ctr" eaLnBrk="1" hangingPunct="1">
              <a:buFontTx/>
              <a:buNone/>
            </a:pPr>
            <a:r>
              <a:rPr lang="es-MX" altLang="es-MX" sz="5400" b="1" dirty="0">
                <a:solidFill>
                  <a:srgbClr val="000066"/>
                </a:solidFill>
              </a:rPr>
              <a:t>1010000101</a:t>
            </a:r>
            <a:r>
              <a:rPr lang="es-MX" altLang="es-MX" sz="4400" b="1" dirty="0">
                <a:solidFill>
                  <a:srgbClr val="000066"/>
                </a:solidFill>
              </a:rPr>
              <a:t> </a:t>
            </a:r>
            <a:r>
              <a:rPr lang="es-MX" altLang="es-MX" sz="2000" b="1" dirty="0">
                <a:solidFill>
                  <a:srgbClr val="000066"/>
                </a:solidFill>
              </a:rPr>
              <a:t>(2)</a:t>
            </a:r>
            <a:r>
              <a:rPr lang="es-MX" altLang="es-MX" sz="4400" b="1" dirty="0">
                <a:solidFill>
                  <a:srgbClr val="000066"/>
                </a:solidFill>
                <a:sym typeface="Symbol" panose="05050102010706020507" pitchFamily="18" charset="2"/>
              </a:rPr>
              <a:t></a:t>
            </a:r>
            <a:r>
              <a:rPr lang="es-MX" altLang="es-MX" sz="4400" b="1" dirty="0">
                <a:solidFill>
                  <a:srgbClr val="000066"/>
                </a:solidFill>
              </a:rPr>
              <a:t> </a:t>
            </a:r>
            <a:r>
              <a:rPr lang="es-MX" altLang="es-MX" sz="5400" b="1" dirty="0">
                <a:solidFill>
                  <a:srgbClr val="000066"/>
                </a:solidFill>
              </a:rPr>
              <a:t>N</a:t>
            </a:r>
            <a:r>
              <a:rPr lang="es-MX" altLang="es-MX" sz="2000" b="1" dirty="0">
                <a:solidFill>
                  <a:srgbClr val="000066"/>
                </a:solidFill>
              </a:rPr>
              <a:t>(8)</a:t>
            </a:r>
            <a:endParaRPr lang="es-ES" altLang="es-MX" sz="3600" dirty="0">
              <a:solidFill>
                <a:srgbClr val="000066"/>
              </a:solidFill>
            </a:endParaRPr>
          </a:p>
        </p:txBody>
      </p:sp>
      <p:pic>
        <p:nvPicPr>
          <p:cNvPr id="128005" name="Picture 5" descr="guestbk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2998788"/>
            <a:ext cx="1933575" cy="177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603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3527425" cy="129629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algn="ctr" eaLnBrk="1" hangingPunct="1">
              <a:buFontTx/>
              <a:buNone/>
            </a:pPr>
            <a:r>
              <a:rPr lang="es-ES" altLang="es-MX" sz="1800" b="1" dirty="0"/>
              <a:t>Cada Digito del octal tiene que representarse por 3 Bits</a:t>
            </a:r>
          </a:p>
          <a:p>
            <a:pPr algn="ctr" eaLnBrk="1" hangingPunct="1">
              <a:buFontTx/>
              <a:buNone/>
            </a:pPr>
            <a:endParaRPr lang="es-ES" altLang="es-MX" sz="1800" b="1" dirty="0"/>
          </a:p>
        </p:txBody>
      </p:sp>
      <p:graphicFrame>
        <p:nvGraphicFramePr>
          <p:cNvPr id="30766" name="Group 46"/>
          <p:cNvGraphicFramePr>
            <a:graphicFrameLocks noGrp="1"/>
          </p:cNvGraphicFramePr>
          <p:nvPr>
            <p:ph sz="quarter" idx="2"/>
          </p:nvPr>
        </p:nvGraphicFramePr>
        <p:xfrm>
          <a:off x="4211638" y="1916113"/>
          <a:ext cx="4464050" cy="2060575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424451145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403199866"/>
                    </a:ext>
                  </a:extLst>
                </a:gridCol>
                <a:gridCol w="379412">
                  <a:extLst>
                    <a:ext uri="{9D8B030D-6E8A-4147-A177-3AD203B41FA5}">
                      <a16:colId xmlns:a16="http://schemas.microsoft.com/office/drawing/2014/main" val="943985082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753925425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926079313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116004545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3517616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1595197035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661486490"/>
                    </a:ext>
                  </a:extLst>
                </a:gridCol>
              </a:tblGrid>
              <a:tr h="1115637"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4800" b="1" i="0" u="none" strike="noStrike" cap="none" normalizeH="0" baseline="-25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75458"/>
                  </a:ext>
                </a:extLst>
              </a:tr>
              <a:tr h="94493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550112"/>
                  </a:ext>
                </a:extLst>
              </a:tr>
            </a:tbl>
          </a:graphicData>
        </a:graphic>
      </p:graphicFrame>
      <p:graphicFrame>
        <p:nvGraphicFramePr>
          <p:cNvPr id="30765" name="Group 45"/>
          <p:cNvGraphicFramePr>
            <a:graphicFrameLocks noGrp="1"/>
          </p:cNvGraphicFramePr>
          <p:nvPr>
            <p:ph sz="quarter" idx="3"/>
          </p:nvPr>
        </p:nvGraphicFramePr>
        <p:xfrm>
          <a:off x="1547813" y="4652963"/>
          <a:ext cx="1760537" cy="112236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159188084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75278462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73258127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35352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738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603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2736850" cy="1122362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algn="ctr" eaLnBrk="1" hangingPunct="1">
              <a:buFontTx/>
              <a:buNone/>
            </a:pPr>
            <a:r>
              <a:rPr lang="es-ES" altLang="es-MX" sz="1400" b="1" dirty="0"/>
              <a:t>Cada Digito del octal tiene que representarse por 3 Bits</a:t>
            </a:r>
          </a:p>
          <a:p>
            <a:pPr algn="ctr" eaLnBrk="1" hangingPunct="1">
              <a:buFontTx/>
              <a:buNone/>
            </a:pPr>
            <a:endParaRPr lang="es-ES" altLang="es-MX" sz="1400" b="1" dirty="0"/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>
            <p:ph sz="quarter" idx="2"/>
          </p:nvPr>
        </p:nvGraphicFramePr>
        <p:xfrm>
          <a:off x="3419475" y="1916113"/>
          <a:ext cx="5473700" cy="2060575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35006376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57234333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87451946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346343257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07064383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40009333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55136622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77418051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857517142"/>
                    </a:ext>
                  </a:extLst>
                </a:gridCol>
              </a:tblGrid>
              <a:tr h="1115637"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4800" b="1" i="0" u="none" strike="noStrike" cap="none" normalizeH="0" baseline="-25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14329"/>
                  </a:ext>
                </a:extLst>
              </a:tr>
              <a:tr h="94493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66426"/>
                  </a:ext>
                </a:extLst>
              </a:tr>
            </a:tbl>
          </a:graphicData>
        </a:graphic>
      </p:graphicFrame>
      <p:graphicFrame>
        <p:nvGraphicFramePr>
          <p:cNvPr id="31789" name="Group 45"/>
          <p:cNvGraphicFramePr>
            <a:graphicFrameLocks noGrp="1"/>
          </p:cNvGraphicFramePr>
          <p:nvPr>
            <p:ph sz="quarter" idx="3"/>
          </p:nvPr>
        </p:nvGraphicFramePr>
        <p:xfrm>
          <a:off x="539750" y="3789363"/>
          <a:ext cx="1760538" cy="112236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598032323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1395060470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1759489556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322938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5872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603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2736850" cy="1122362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algn="ctr" eaLnBrk="1" hangingPunct="1">
              <a:buFontTx/>
              <a:buNone/>
            </a:pPr>
            <a:r>
              <a:rPr lang="es-ES" altLang="es-MX" sz="1400" b="1" dirty="0"/>
              <a:t>Cada Digito del octal tiene que representarse por 3 Bits</a:t>
            </a:r>
          </a:p>
          <a:p>
            <a:pPr algn="ctr" eaLnBrk="1" hangingPunct="1">
              <a:buFontTx/>
              <a:buNone/>
            </a:pPr>
            <a:endParaRPr lang="es-ES" altLang="es-MX" sz="1400" b="1" dirty="0"/>
          </a:p>
        </p:txBody>
      </p:sp>
      <p:graphicFrame>
        <p:nvGraphicFramePr>
          <p:cNvPr id="32814" name="Group 46"/>
          <p:cNvGraphicFramePr>
            <a:graphicFrameLocks noGrp="1"/>
          </p:cNvGraphicFramePr>
          <p:nvPr>
            <p:ph sz="quarter" idx="2"/>
          </p:nvPr>
        </p:nvGraphicFramePr>
        <p:xfrm>
          <a:off x="3419475" y="1916113"/>
          <a:ext cx="5473700" cy="2060575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426165271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68407005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13124205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325744135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69328733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5942987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85102989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91068743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811439140"/>
                    </a:ext>
                  </a:extLst>
                </a:gridCol>
              </a:tblGrid>
              <a:tr h="1115637"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4800" b="1" i="0" u="none" strike="noStrike" cap="none" normalizeH="0" baseline="-25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12103"/>
                  </a:ext>
                </a:extLst>
              </a:tr>
              <a:tr h="94493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48216"/>
                  </a:ext>
                </a:extLst>
              </a:tr>
            </a:tbl>
          </a:graphicData>
        </a:graphic>
      </p:graphicFrame>
      <p:graphicFrame>
        <p:nvGraphicFramePr>
          <p:cNvPr id="32813" name="Group 45"/>
          <p:cNvGraphicFramePr>
            <a:graphicFrameLocks noGrp="1"/>
          </p:cNvGraphicFramePr>
          <p:nvPr>
            <p:ph sz="quarter" idx="3"/>
          </p:nvPr>
        </p:nvGraphicFramePr>
        <p:xfrm>
          <a:off x="539750" y="3789363"/>
          <a:ext cx="1760538" cy="112236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3308025595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61502194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1758219345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50284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819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603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>
            <p:ph sz="quarter" idx="2"/>
          </p:nvPr>
        </p:nvGraphicFramePr>
        <p:xfrm>
          <a:off x="3419475" y="1916113"/>
          <a:ext cx="5473700" cy="2060575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52157865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7929984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340857321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662031062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1786044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31402385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2484467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193793354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534852801"/>
                    </a:ext>
                  </a:extLst>
                </a:gridCol>
              </a:tblGrid>
              <a:tr h="1115637"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4800" b="1" i="0" u="none" strike="noStrike" cap="none" normalizeH="0" baseline="-25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47766"/>
                  </a:ext>
                </a:extLst>
              </a:tr>
              <a:tr h="94493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3499"/>
                  </a:ext>
                </a:extLst>
              </a:tr>
            </a:tbl>
          </a:graphicData>
        </a:graphic>
      </p:graphicFrame>
      <p:graphicFrame>
        <p:nvGraphicFramePr>
          <p:cNvPr id="33837" name="Group 45"/>
          <p:cNvGraphicFramePr>
            <a:graphicFrameLocks noGrp="1"/>
          </p:cNvGraphicFramePr>
          <p:nvPr>
            <p:ph sz="quarter" idx="3"/>
          </p:nvPr>
        </p:nvGraphicFramePr>
        <p:xfrm>
          <a:off x="539750" y="3789363"/>
          <a:ext cx="1760538" cy="112236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848966876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3109520207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1507879192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96604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98538"/>
                  </a:ext>
                </a:extLst>
              </a:tr>
            </a:tbl>
          </a:graphicData>
        </a:graphic>
      </p:graphicFrame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67921-F07C-493F-A4F8-A52DCEC3865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F333346-642D-4DEA-94B5-B3470A2F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2736850" cy="1122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eaLnBrk="1" hangingPunct="1">
              <a:buFontTx/>
              <a:buNone/>
            </a:pPr>
            <a:r>
              <a:rPr lang="es-ES" altLang="es-MX" sz="1400" b="1"/>
              <a:t>Cada Digito del octal tiene que representarse por 3 Bits</a:t>
            </a:r>
          </a:p>
          <a:p>
            <a:pPr algn="ctr" eaLnBrk="1" hangingPunct="1">
              <a:buFontTx/>
              <a:buNone/>
            </a:pPr>
            <a:endParaRPr lang="es-ES" altLang="es-MX" sz="1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603</a:t>
            </a:r>
            <a:r>
              <a:rPr lang="es-ES" altLang="es-MX" sz="1600"/>
              <a:t>(8)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graphicFrame>
        <p:nvGraphicFramePr>
          <p:cNvPr id="34863" name="Group 47"/>
          <p:cNvGraphicFramePr>
            <a:graphicFrameLocks noGrp="1"/>
          </p:cNvGraphicFramePr>
          <p:nvPr>
            <p:ph sz="quarter" idx="2"/>
          </p:nvPr>
        </p:nvGraphicFramePr>
        <p:xfrm>
          <a:off x="3419475" y="1916113"/>
          <a:ext cx="5473700" cy="2060575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6469654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68344519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123045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34522877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42385700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409895559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420949034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12919748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4053857247"/>
                    </a:ext>
                  </a:extLst>
                </a:gridCol>
              </a:tblGrid>
              <a:tr h="1115637"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4800" b="1" i="0" u="none" strike="noStrike" cap="none" normalizeH="0" baseline="-25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02711"/>
                  </a:ext>
                </a:extLst>
              </a:tr>
              <a:tr h="94493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4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36612"/>
                  </a:ext>
                </a:extLst>
              </a:tr>
            </a:tbl>
          </a:graphicData>
        </a:graphic>
      </p:graphicFrame>
      <p:graphicFrame>
        <p:nvGraphicFramePr>
          <p:cNvPr id="34862" name="Group 46"/>
          <p:cNvGraphicFramePr>
            <a:graphicFrameLocks noGrp="1"/>
          </p:cNvGraphicFramePr>
          <p:nvPr>
            <p:ph sz="quarter" idx="3"/>
          </p:nvPr>
        </p:nvGraphicFramePr>
        <p:xfrm>
          <a:off x="539750" y="3789363"/>
          <a:ext cx="1760538" cy="1122362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3754485410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28188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3846006894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46426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94378"/>
                  </a:ext>
                </a:extLst>
              </a:tr>
            </a:tbl>
          </a:graphicData>
        </a:graphic>
      </p:graphicFrame>
      <p:sp>
        <p:nvSpPr>
          <p:cNvPr id="319532" name="Text Box 44"/>
          <p:cNvSpPr txBox="1">
            <a:spLocks noChangeArrowheads="1"/>
          </p:cNvSpPr>
          <p:nvPr/>
        </p:nvSpPr>
        <p:spPr bwMode="auto">
          <a:xfrm>
            <a:off x="2700338" y="5013325"/>
            <a:ext cx="6053137" cy="942975"/>
          </a:xfrm>
          <a:prstGeom prst="rect">
            <a:avLst/>
          </a:prstGeom>
          <a:solidFill>
            <a:srgbClr val="99FFCC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5400" b="1">
                <a:solidFill>
                  <a:srgbClr val="003300"/>
                </a:solidFill>
                <a:latin typeface="Arial" panose="020B0604020202020204" pitchFamily="34" charset="0"/>
              </a:rPr>
              <a:t>6</a:t>
            </a:r>
            <a:r>
              <a:rPr lang="es-MX" altLang="es-MX" sz="5400" b="1">
                <a:latin typeface="Arial" panose="020B0604020202020204" pitchFamily="34" charset="0"/>
              </a:rPr>
              <a:t>0</a:t>
            </a:r>
            <a:r>
              <a:rPr lang="es-MX" altLang="es-MX" sz="5400" b="1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es-MX" altLang="es-MX" sz="2400" b="1">
                <a:latin typeface="Arial" panose="020B0604020202020204" pitchFamily="34" charset="0"/>
              </a:rPr>
              <a:t>(8)</a:t>
            </a:r>
            <a:r>
              <a:rPr lang="es-MX" altLang="es-MX" sz="5400" b="1">
                <a:latin typeface="Arial" panose="020B0604020202020204" pitchFamily="34" charset="0"/>
              </a:rPr>
              <a:t>=</a:t>
            </a:r>
            <a:r>
              <a:rPr lang="es-MX" altLang="es-MX" sz="5400" b="1">
                <a:solidFill>
                  <a:srgbClr val="003300"/>
                </a:solidFill>
                <a:latin typeface="Arial" panose="020B0604020202020204" pitchFamily="34" charset="0"/>
              </a:rPr>
              <a:t>110</a:t>
            </a:r>
            <a:r>
              <a:rPr lang="es-MX" altLang="es-MX" sz="5400" b="1">
                <a:latin typeface="Arial" panose="020B0604020202020204" pitchFamily="34" charset="0"/>
              </a:rPr>
              <a:t>000</a:t>
            </a:r>
            <a:r>
              <a:rPr lang="es-MX" altLang="es-MX" sz="5400" b="1">
                <a:solidFill>
                  <a:schemeClr val="tx1"/>
                </a:solidFill>
                <a:latin typeface="Arial" panose="020B0604020202020204" pitchFamily="34" charset="0"/>
              </a:rPr>
              <a:t>011</a:t>
            </a:r>
            <a:r>
              <a:rPr lang="es-MX" altLang="es-MX" b="1">
                <a:latin typeface="Arial" panose="020B0604020202020204" pitchFamily="34" charset="0"/>
              </a:rPr>
              <a:t>(2)</a:t>
            </a:r>
            <a:endParaRPr lang="es-ES" altLang="es-MX" b="1"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3E124A0-DE9B-4770-BB69-B99CA23B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2736850" cy="1122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eaLnBrk="1" hangingPunct="1">
              <a:buFontTx/>
              <a:buNone/>
            </a:pPr>
            <a:r>
              <a:rPr lang="es-ES" altLang="es-MX" sz="1400" b="1"/>
              <a:t>Cada Digito del octal tiene que representarse por 3 Bits</a:t>
            </a:r>
          </a:p>
          <a:p>
            <a:pPr algn="ctr" eaLnBrk="1" hangingPunct="1">
              <a:buFontTx/>
              <a:buNone/>
            </a:pPr>
            <a:endParaRPr lang="es-ES" alt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32" grpId="0" animBg="1"/>
      <p:bldP spid="3195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>
                <a:solidFill>
                  <a:srgbClr val="003300"/>
                </a:solidFill>
              </a:rPr>
              <a:t>Números Romanos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8280400" cy="1152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400"/>
              <a:t>Imagine la dificultad para efectuar una multiplicación con los números romanos</a:t>
            </a:r>
          </a:p>
        </p:txBody>
      </p:sp>
      <p:pic>
        <p:nvPicPr>
          <p:cNvPr id="116745" name="Picture 9" descr="muln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41663"/>
            <a:ext cx="4098925" cy="257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395288" y="5229225"/>
            <a:ext cx="8396287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4</a:t>
            </a:r>
            <a:r>
              <a:rPr lang="es-MX" altLang="es-MX" sz="6000" b="1">
                <a:latin typeface="Arial" panose="020B0604020202020204" pitchFamily="34" charset="0"/>
              </a:rPr>
              <a:t>1</a:t>
            </a: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7</a:t>
            </a:r>
            <a:r>
              <a:rPr lang="es-MX" altLang="es-MX" sz="6000" b="1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r>
              <a:rPr lang="es-MX" altLang="es-MX" sz="2400" b="1">
                <a:latin typeface="Arial" panose="020B0604020202020204" pitchFamily="34" charset="0"/>
              </a:rPr>
              <a:t>(8)</a:t>
            </a:r>
            <a:r>
              <a:rPr lang="es-MX" altLang="es-MX" sz="6000" b="1">
                <a:latin typeface="Arial" panose="020B0604020202020204" pitchFamily="34" charset="0"/>
              </a:rPr>
              <a:t>= </a:t>
            </a: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100</a:t>
            </a:r>
            <a:r>
              <a:rPr lang="es-MX" altLang="es-MX" sz="6000" b="1">
                <a:latin typeface="Arial" panose="020B0604020202020204" pitchFamily="34" charset="0"/>
              </a:rPr>
              <a:t>001</a:t>
            </a: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111</a:t>
            </a:r>
            <a:r>
              <a:rPr lang="es-MX" altLang="es-MX" sz="6000" b="1">
                <a:solidFill>
                  <a:srgbClr val="CC0000"/>
                </a:solidFill>
                <a:latin typeface="Arial" panose="020B0604020202020204" pitchFamily="34" charset="0"/>
              </a:rPr>
              <a:t>010</a:t>
            </a:r>
            <a:r>
              <a:rPr lang="es-MX" altLang="es-MX" sz="2400" b="1">
                <a:latin typeface="Arial" panose="020B0604020202020204" pitchFamily="34" charset="0"/>
              </a:rPr>
              <a:t>(2)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7740650" cy="3313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>
                <a:solidFill>
                  <a:srgbClr val="FF0000"/>
                </a:solidFill>
              </a:rPr>
              <a:t>Realice la siguiente Actividad</a:t>
            </a:r>
            <a:r>
              <a:rPr lang="es-MX" altLang="es-MX" sz="1800" b="1" u="sng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sz="1800" b="1" u="sng"/>
              <a:t>convertir un número octal a binario</a:t>
            </a:r>
            <a:endParaRPr lang="es-MX" altLang="es-MX" sz="1800"/>
          </a:p>
          <a:p>
            <a:pPr algn="ctr" eaLnBrk="1" hangingPunct="1">
              <a:buFontTx/>
              <a:buNone/>
            </a:pPr>
            <a:r>
              <a:rPr lang="es-MX" altLang="es-MX" sz="4400" b="1"/>
              <a:t>4172</a:t>
            </a:r>
            <a:r>
              <a:rPr lang="es-MX" altLang="es-MX" sz="3600" b="1"/>
              <a:t> </a:t>
            </a:r>
            <a:r>
              <a:rPr lang="es-MX" altLang="es-MX" sz="2000" b="1"/>
              <a:t>(8)</a:t>
            </a:r>
            <a:r>
              <a:rPr lang="es-MX" altLang="es-MX" sz="3600" b="1">
                <a:sym typeface="Symbol" panose="05050102010706020507" pitchFamily="18" charset="2"/>
              </a:rPr>
              <a:t></a:t>
            </a:r>
            <a:r>
              <a:rPr lang="es-MX" altLang="es-MX" sz="3600" b="1"/>
              <a:t> </a:t>
            </a:r>
            <a:r>
              <a:rPr lang="es-MX" altLang="es-MX" sz="4400" b="1"/>
              <a:t>N</a:t>
            </a:r>
            <a:r>
              <a:rPr lang="es-MX" altLang="es-MX" sz="2000" b="1"/>
              <a:t>(2)</a:t>
            </a:r>
            <a:endParaRPr lang="es-ES" altLang="es-MX" sz="2800"/>
          </a:p>
        </p:txBody>
      </p:sp>
      <p:pic>
        <p:nvPicPr>
          <p:cNvPr id="134148" name="Picture 4" descr="guestbk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3098800"/>
            <a:ext cx="1933575" cy="1771650"/>
          </a:xfrm>
        </p:spPr>
      </p:pic>
      <p:graphicFrame>
        <p:nvGraphicFramePr>
          <p:cNvPr id="35860" name="Group 20"/>
          <p:cNvGraphicFramePr>
            <a:graphicFrameLocks noGrp="1"/>
          </p:cNvGraphicFramePr>
          <p:nvPr>
            <p:ph sz="quarter" idx="3"/>
          </p:nvPr>
        </p:nvGraphicFramePr>
        <p:xfrm>
          <a:off x="720725" y="3278188"/>
          <a:ext cx="2413000" cy="1122362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3909763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177916095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989493050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880465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9816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353425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es-MX" sz="2800"/>
              <a:t>Conversión de N</a:t>
            </a:r>
            <a:r>
              <a:rPr lang="es-ES" altLang="es-MX" sz="2800" baseline="-25000"/>
              <a:t>(2)</a:t>
            </a:r>
            <a:r>
              <a:rPr lang="es-ES" altLang="es-MX" sz="2800"/>
              <a:t>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</a:t>
            </a:r>
            <a:r>
              <a:rPr lang="es-ES" altLang="es-MX" sz="2800" baseline="-25000"/>
              <a:t>(16)</a:t>
            </a:r>
            <a:br>
              <a:rPr lang="es-ES" altLang="es-MX" sz="2800"/>
            </a:br>
            <a:r>
              <a:rPr lang="es-ES" altLang="es-MX" sz="3600"/>
              <a:t>ejemplo 10110101</a:t>
            </a:r>
            <a:r>
              <a:rPr lang="es-ES" altLang="es-MX" sz="3600" baseline="-25000"/>
              <a:t>(2)</a:t>
            </a:r>
            <a:r>
              <a:rPr lang="es-ES" altLang="es-MX" sz="3600"/>
              <a:t> </a:t>
            </a:r>
            <a:r>
              <a:rPr lang="es-ES" altLang="es-MX" sz="3600">
                <a:sym typeface="Symbol" panose="05050102010706020507" pitchFamily="18" charset="2"/>
              </a:rPr>
              <a:t></a:t>
            </a:r>
            <a:r>
              <a:rPr lang="es-ES" altLang="es-MX" sz="3600"/>
              <a:t> N</a:t>
            </a:r>
            <a:r>
              <a:rPr lang="es-ES" altLang="es-MX" sz="3600" baseline="-25000"/>
              <a:t>(16)</a:t>
            </a:r>
            <a:r>
              <a:rPr lang="es-ES" altLang="es-MX" sz="2800"/>
              <a:t> 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413" y="1771650"/>
            <a:ext cx="7704138" cy="1008063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MX" sz="2000" b="1"/>
              <a:t>Separe de en grupos de cuatro bits iniciando con la de menor peso,  como lo indica la figura.</a:t>
            </a:r>
          </a:p>
        </p:txBody>
      </p:sp>
      <p:graphicFrame>
        <p:nvGraphicFramePr>
          <p:cNvPr id="321540" name="Group 4"/>
          <p:cNvGraphicFramePr>
            <a:graphicFrameLocks noGrp="1"/>
          </p:cNvGraphicFramePr>
          <p:nvPr>
            <p:ph sz="half" idx="2"/>
          </p:nvPr>
        </p:nvGraphicFramePr>
        <p:xfrm>
          <a:off x="1008063" y="2924175"/>
          <a:ext cx="7381875" cy="1004888"/>
        </p:xfrm>
        <a:graphic>
          <a:graphicData uri="http://schemas.openxmlformats.org/drawingml/2006/table">
            <a:tbl>
              <a:tblPr/>
              <a:tblGrid>
                <a:gridCol w="92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1560" name="Line 24"/>
          <p:cNvSpPr>
            <a:spLocks noChangeShapeType="1"/>
          </p:cNvSpPr>
          <p:nvPr/>
        </p:nvSpPr>
        <p:spPr bwMode="auto">
          <a:xfrm flipH="1">
            <a:off x="5003800" y="4724400"/>
            <a:ext cx="3240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353425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es-MX" sz="2800"/>
              <a:t>Conversión de N</a:t>
            </a:r>
            <a:r>
              <a:rPr lang="es-ES" altLang="es-MX" sz="2800" baseline="-25000"/>
              <a:t>(2)</a:t>
            </a:r>
            <a:r>
              <a:rPr lang="es-ES" altLang="es-MX" sz="2800"/>
              <a:t>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</a:t>
            </a:r>
            <a:r>
              <a:rPr lang="es-ES" altLang="es-MX" sz="2800" baseline="-25000"/>
              <a:t>(16)</a:t>
            </a:r>
            <a:br>
              <a:rPr lang="es-ES" altLang="es-MX" sz="2800"/>
            </a:br>
            <a:r>
              <a:rPr lang="es-ES" altLang="es-MX" sz="3600"/>
              <a:t>ejemplo 10110101</a:t>
            </a:r>
            <a:r>
              <a:rPr lang="es-ES" altLang="es-MX" sz="3600" baseline="-25000"/>
              <a:t>(2)</a:t>
            </a:r>
            <a:r>
              <a:rPr lang="es-ES" altLang="es-MX" sz="3600"/>
              <a:t> </a:t>
            </a:r>
            <a:r>
              <a:rPr lang="es-ES" altLang="es-MX" sz="3600">
                <a:sym typeface="Symbol" panose="05050102010706020507" pitchFamily="18" charset="2"/>
              </a:rPr>
              <a:t></a:t>
            </a:r>
            <a:r>
              <a:rPr lang="es-ES" altLang="es-MX" sz="3600"/>
              <a:t> N</a:t>
            </a:r>
            <a:r>
              <a:rPr lang="es-ES" altLang="es-MX" sz="3600" baseline="-25000"/>
              <a:t>(16)</a:t>
            </a:r>
            <a:r>
              <a:rPr lang="es-ES" altLang="es-MX" sz="2800"/>
              <a:t>  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60588"/>
            <a:ext cx="7704138" cy="1008062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es-MX" sz="2000" b="1"/>
              <a:t>Separe de en grupos de cuatro bits iniciando con la de menor peso,  como lo indica la figura.</a:t>
            </a:r>
          </a:p>
        </p:txBody>
      </p:sp>
      <p:graphicFrame>
        <p:nvGraphicFramePr>
          <p:cNvPr id="322564" name="Group 4"/>
          <p:cNvGraphicFramePr>
            <a:graphicFrameLocks noGrp="1"/>
          </p:cNvGraphicFramePr>
          <p:nvPr>
            <p:ph sz="half" idx="2"/>
          </p:nvPr>
        </p:nvGraphicFramePr>
        <p:xfrm>
          <a:off x="1008063" y="3500438"/>
          <a:ext cx="7381875" cy="1004887"/>
        </p:xfrm>
        <a:graphic>
          <a:graphicData uri="http://schemas.openxmlformats.org/drawingml/2006/table">
            <a:tbl>
              <a:tblPr/>
              <a:tblGrid>
                <a:gridCol w="92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s-ES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6216" name="Line 24"/>
          <p:cNvSpPr>
            <a:spLocks noChangeShapeType="1"/>
          </p:cNvSpPr>
          <p:nvPr/>
        </p:nvSpPr>
        <p:spPr bwMode="auto">
          <a:xfrm flipH="1">
            <a:off x="5003800" y="5300663"/>
            <a:ext cx="3240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22585" name="Line 25"/>
          <p:cNvSpPr>
            <a:spLocks noChangeShapeType="1"/>
          </p:cNvSpPr>
          <p:nvPr/>
        </p:nvSpPr>
        <p:spPr bwMode="auto">
          <a:xfrm flipH="1">
            <a:off x="1331913" y="5300663"/>
            <a:ext cx="3240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353425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es-MX" sz="2800"/>
              <a:t>Conversión de N</a:t>
            </a:r>
            <a:r>
              <a:rPr lang="es-ES" altLang="es-MX" sz="2800" baseline="-25000"/>
              <a:t>(2)</a:t>
            </a:r>
            <a:r>
              <a:rPr lang="es-ES" altLang="es-MX" sz="2800"/>
              <a:t>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</a:t>
            </a:r>
            <a:r>
              <a:rPr lang="es-ES" altLang="es-MX" sz="2800" baseline="-25000"/>
              <a:t>(16)</a:t>
            </a:r>
            <a:br>
              <a:rPr lang="es-ES" altLang="es-MX" sz="2800"/>
            </a:br>
            <a:r>
              <a:rPr lang="es-ES" altLang="es-MX" sz="3600"/>
              <a:t>ejemplo 10110101</a:t>
            </a:r>
            <a:r>
              <a:rPr lang="es-ES" altLang="es-MX" sz="3600" baseline="-25000"/>
              <a:t>(2)</a:t>
            </a:r>
            <a:r>
              <a:rPr lang="es-ES" altLang="es-MX" sz="3600"/>
              <a:t> </a:t>
            </a:r>
            <a:r>
              <a:rPr lang="es-ES" altLang="es-MX" sz="3600">
                <a:sym typeface="Symbol" panose="05050102010706020507" pitchFamily="18" charset="2"/>
              </a:rPr>
              <a:t></a:t>
            </a:r>
            <a:r>
              <a:rPr lang="es-ES" altLang="es-MX" sz="3600"/>
              <a:t> N</a:t>
            </a:r>
            <a:r>
              <a:rPr lang="es-ES" altLang="es-MX" sz="3600" baseline="-25000"/>
              <a:t>(16)</a:t>
            </a:r>
            <a:r>
              <a:rPr lang="es-ES" altLang="es-MX" sz="2800"/>
              <a:t> 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60588"/>
            <a:ext cx="7704138" cy="1008062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s-ES" altLang="es-MX" sz="1600" b="1"/>
              <a:t>De el valor de 1, 2, 4 y 8 a cada digito correspondiente como lo muestra la figura.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s-ES" altLang="es-MX" sz="1200" b="1"/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>
            <p:ph sz="half" idx="2"/>
          </p:nvPr>
        </p:nvGraphicFramePr>
        <p:xfrm>
          <a:off x="1079500" y="4040188"/>
          <a:ext cx="7381875" cy="1581150"/>
        </p:xfrm>
        <a:graphic>
          <a:graphicData uri="http://schemas.openxmlformats.org/drawingml/2006/table">
            <a:tbl>
              <a:tblPr/>
              <a:tblGrid>
                <a:gridCol w="922338">
                  <a:extLst>
                    <a:ext uri="{9D8B030D-6E8A-4147-A177-3AD203B41FA5}">
                      <a16:colId xmlns:a16="http://schemas.microsoft.com/office/drawing/2014/main" val="255728266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656619390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378947542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873554983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4112399578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39477641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86739460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3444113834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166804"/>
                  </a:ext>
                </a:extLst>
              </a:tr>
              <a:tr h="100488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023488"/>
                  </a:ext>
                </a:extLst>
              </a:tr>
            </a:tbl>
          </a:graphicData>
        </a:graphic>
      </p:graphicFrame>
      <p:sp>
        <p:nvSpPr>
          <p:cNvPr id="323617" name="Text Box 33"/>
          <p:cNvSpPr txBox="1">
            <a:spLocks noChangeArrowheads="1"/>
          </p:cNvSpPr>
          <p:nvPr/>
        </p:nvSpPr>
        <p:spPr bwMode="auto">
          <a:xfrm>
            <a:off x="7596188" y="4149725"/>
            <a:ext cx="792162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1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18" name="Text Box 34"/>
          <p:cNvSpPr txBox="1">
            <a:spLocks noChangeArrowheads="1"/>
          </p:cNvSpPr>
          <p:nvPr/>
        </p:nvSpPr>
        <p:spPr bwMode="auto">
          <a:xfrm>
            <a:off x="6732588" y="4149725"/>
            <a:ext cx="7429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2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19" name="Text Box 35"/>
          <p:cNvSpPr txBox="1">
            <a:spLocks noChangeArrowheads="1"/>
          </p:cNvSpPr>
          <p:nvPr/>
        </p:nvSpPr>
        <p:spPr bwMode="auto">
          <a:xfrm>
            <a:off x="5699125" y="4149725"/>
            <a:ext cx="817563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4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20" name="Text Box 36"/>
          <p:cNvSpPr txBox="1">
            <a:spLocks noChangeArrowheads="1"/>
          </p:cNvSpPr>
          <p:nvPr/>
        </p:nvSpPr>
        <p:spPr bwMode="auto">
          <a:xfrm>
            <a:off x="4787900" y="4149725"/>
            <a:ext cx="86360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8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3995738" y="4149725"/>
            <a:ext cx="719137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1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22" name="Text Box 38"/>
          <p:cNvSpPr txBox="1">
            <a:spLocks noChangeArrowheads="1"/>
          </p:cNvSpPr>
          <p:nvPr/>
        </p:nvSpPr>
        <p:spPr bwMode="auto">
          <a:xfrm>
            <a:off x="2938463" y="4149725"/>
            <a:ext cx="769937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2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23" name="Text Box 39"/>
          <p:cNvSpPr txBox="1">
            <a:spLocks noChangeArrowheads="1"/>
          </p:cNvSpPr>
          <p:nvPr/>
        </p:nvSpPr>
        <p:spPr bwMode="auto">
          <a:xfrm>
            <a:off x="2025650" y="4149725"/>
            <a:ext cx="86360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4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323624" name="Text Box 40"/>
          <p:cNvSpPr txBox="1">
            <a:spLocks noChangeArrowheads="1"/>
          </p:cNvSpPr>
          <p:nvPr/>
        </p:nvSpPr>
        <p:spPr bwMode="auto">
          <a:xfrm>
            <a:off x="1114425" y="4149725"/>
            <a:ext cx="86360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MX" altLang="es-MX" sz="2600" b="1">
                <a:latin typeface="Arial" panose="020B0604020202020204" pitchFamily="34" charset="0"/>
              </a:rPr>
              <a:t>8</a:t>
            </a:r>
            <a:endParaRPr lang="es-ES" altLang="es-MX" sz="2600" b="1">
              <a:latin typeface="Arial" panose="020B0604020202020204" pitchFamily="34" charset="0"/>
            </a:endParaRPr>
          </a:p>
        </p:txBody>
      </p:sp>
      <p:sp>
        <p:nvSpPr>
          <p:cNvPr id="137257" name="Line 41"/>
          <p:cNvSpPr>
            <a:spLocks noChangeShapeType="1"/>
          </p:cNvSpPr>
          <p:nvPr/>
        </p:nvSpPr>
        <p:spPr bwMode="auto">
          <a:xfrm flipH="1">
            <a:off x="5003800" y="3860800"/>
            <a:ext cx="3240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37258" name="Line 42"/>
          <p:cNvSpPr>
            <a:spLocks noChangeShapeType="1"/>
          </p:cNvSpPr>
          <p:nvPr/>
        </p:nvSpPr>
        <p:spPr bwMode="auto">
          <a:xfrm flipH="1">
            <a:off x="1331913" y="3860800"/>
            <a:ext cx="3240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17" grpId="0" animBg="1"/>
      <p:bldP spid="323618" grpId="0" animBg="1"/>
      <p:bldP spid="323619" grpId="0" animBg="1"/>
      <p:bldP spid="323620" grpId="0" animBg="1"/>
      <p:bldP spid="323621" grpId="0" animBg="1"/>
      <p:bldP spid="323622" grpId="0" animBg="1"/>
      <p:bldP spid="323623" grpId="0" animBg="1"/>
      <p:bldP spid="32362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7740650" cy="1008062"/>
          </a:xfr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es-MX" sz="1800" b="1">
                <a:solidFill>
                  <a:srgbClr val="000066"/>
                </a:solidFill>
              </a:rPr>
              <a:t>Obtenga el valor de la suma de los cuatro bits tomando en cuenta solo los unos.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s-ES" altLang="es-MX" sz="1400" b="1">
              <a:solidFill>
                <a:srgbClr val="000066"/>
              </a:solidFill>
            </a:endParaRPr>
          </a:p>
        </p:txBody>
      </p:sp>
      <p:graphicFrame>
        <p:nvGraphicFramePr>
          <p:cNvPr id="39972" name="Group 36"/>
          <p:cNvGraphicFramePr>
            <a:graphicFrameLocks noGrp="1"/>
          </p:cNvGraphicFramePr>
          <p:nvPr>
            <p:ph sz="half" idx="2"/>
          </p:nvPr>
        </p:nvGraphicFramePr>
        <p:xfrm>
          <a:off x="1008063" y="2924175"/>
          <a:ext cx="7381875" cy="2055813"/>
        </p:xfrm>
        <a:graphic>
          <a:graphicData uri="http://schemas.openxmlformats.org/drawingml/2006/table">
            <a:tbl>
              <a:tblPr/>
              <a:tblGrid>
                <a:gridCol w="922337">
                  <a:extLst>
                    <a:ext uri="{9D8B030D-6E8A-4147-A177-3AD203B41FA5}">
                      <a16:colId xmlns:a16="http://schemas.microsoft.com/office/drawing/2014/main" val="411178836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4287955647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2251373678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4103386758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729378811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97537438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002549470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3728099377"/>
                    </a:ext>
                  </a:extLst>
                </a:gridCol>
              </a:tblGrid>
              <a:tr h="475664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370784"/>
                  </a:ext>
                </a:extLst>
              </a:tr>
              <a:tr h="1005261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7666"/>
                  </a:ext>
                </a:extLst>
              </a:tr>
              <a:tr h="574888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37" marB="45737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031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6" name="Group 36"/>
          <p:cNvGraphicFramePr>
            <a:graphicFrameLocks noGrp="1"/>
          </p:cNvGraphicFramePr>
          <p:nvPr>
            <p:ph sz="half" idx="2"/>
          </p:nvPr>
        </p:nvGraphicFramePr>
        <p:xfrm>
          <a:off x="1042988" y="3500438"/>
          <a:ext cx="7381875" cy="2254251"/>
        </p:xfrm>
        <a:graphic>
          <a:graphicData uri="http://schemas.openxmlformats.org/drawingml/2006/table">
            <a:tbl>
              <a:tblPr/>
              <a:tblGrid>
                <a:gridCol w="922337">
                  <a:extLst>
                    <a:ext uri="{9D8B030D-6E8A-4147-A177-3AD203B41FA5}">
                      <a16:colId xmlns:a16="http://schemas.microsoft.com/office/drawing/2014/main" val="329889455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579439544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305419715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953328288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3557041929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310747185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762950899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3024899457"/>
                    </a:ext>
                  </a:extLst>
                </a:gridCol>
              </a:tblGrid>
              <a:tr h="475466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76573"/>
                  </a:ext>
                </a:extLst>
              </a:tr>
              <a:tr h="100461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14975"/>
                  </a:ext>
                </a:extLst>
              </a:tr>
              <a:tr h="774170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70632"/>
                  </a:ext>
                </a:extLst>
              </a:tr>
            </a:tbl>
          </a:graphicData>
        </a:graphic>
      </p:graphicFrame>
      <p:sp>
        <p:nvSpPr>
          <p:cNvPr id="325666" name="Text Box 34"/>
          <p:cNvSpPr txBox="1">
            <a:spLocks noChangeArrowheads="1"/>
          </p:cNvSpPr>
          <p:nvPr/>
        </p:nvSpPr>
        <p:spPr bwMode="auto">
          <a:xfrm>
            <a:off x="4140200" y="836613"/>
            <a:ext cx="1295400" cy="2320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>
                <a:latin typeface="Arial" panose="020B0604020202020204" pitchFamily="34" charset="0"/>
              </a:rPr>
              <a:t>F = 15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353425" cy="129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es-MX" sz="2800"/>
              <a:t>Conversión de N</a:t>
            </a:r>
            <a:r>
              <a:rPr lang="es-ES" altLang="es-MX" sz="2800" baseline="-25000"/>
              <a:t>(2)</a:t>
            </a:r>
            <a:r>
              <a:rPr lang="es-ES" altLang="es-MX" sz="2800"/>
              <a:t> </a:t>
            </a:r>
            <a:r>
              <a:rPr lang="es-ES" altLang="es-MX" sz="2800">
                <a:sym typeface="Symbol" panose="05050102010706020507" pitchFamily="18" charset="2"/>
              </a:rPr>
              <a:t></a:t>
            </a:r>
            <a:r>
              <a:rPr lang="es-ES" altLang="es-MX" sz="2800"/>
              <a:t> N</a:t>
            </a:r>
            <a:r>
              <a:rPr lang="es-ES" altLang="es-MX" sz="2800" baseline="-25000"/>
              <a:t>(16)</a:t>
            </a:r>
            <a:br>
              <a:rPr lang="es-ES" altLang="es-MX" sz="2800"/>
            </a:br>
            <a:r>
              <a:rPr lang="es-ES" altLang="es-MX" sz="3600"/>
              <a:t>ejemplo 10110101</a:t>
            </a:r>
            <a:r>
              <a:rPr lang="es-ES" altLang="es-MX" sz="3600" baseline="-25000"/>
              <a:t>(2)</a:t>
            </a:r>
            <a:r>
              <a:rPr lang="es-ES" altLang="es-MX" sz="3600"/>
              <a:t> </a:t>
            </a:r>
            <a:r>
              <a:rPr lang="es-ES" altLang="es-MX" sz="3600">
                <a:sym typeface="Symbol" panose="05050102010706020507" pitchFamily="18" charset="2"/>
              </a:rPr>
              <a:t></a:t>
            </a:r>
            <a:r>
              <a:rPr lang="es-ES" altLang="es-MX" sz="3600"/>
              <a:t> N</a:t>
            </a:r>
            <a:r>
              <a:rPr lang="es-ES" altLang="es-MX" sz="3600" baseline="-25000"/>
              <a:t>(16)</a:t>
            </a:r>
            <a:r>
              <a:rPr lang="es-ES" altLang="es-MX" sz="2800"/>
              <a:t>  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0838" y="2062163"/>
            <a:ext cx="6192837" cy="1008062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800" b="1"/>
              <a:t>10110101</a:t>
            </a:r>
            <a:r>
              <a:rPr lang="es-ES" altLang="es-MX" sz="2800" b="1" baseline="-25000"/>
              <a:t>(2)</a:t>
            </a:r>
            <a:r>
              <a:rPr lang="es-ES" altLang="es-MX" sz="2800" b="1"/>
              <a:t> </a:t>
            </a:r>
            <a:r>
              <a:rPr lang="es-ES" altLang="es-MX" sz="2800" b="1">
                <a:sym typeface="Symbol" panose="05050102010706020507" pitchFamily="18" charset="2"/>
              </a:rPr>
              <a:t></a:t>
            </a:r>
            <a:r>
              <a:rPr lang="es-ES" altLang="es-MX" sz="2800" b="1"/>
              <a:t> B5</a:t>
            </a:r>
            <a:r>
              <a:rPr lang="es-ES" altLang="es-MX" sz="2800" b="1" baseline="-25000"/>
              <a:t>(16)</a:t>
            </a:r>
            <a:r>
              <a:rPr lang="es-ES" altLang="es-MX" sz="2000" b="1"/>
              <a:t>  </a:t>
            </a:r>
          </a:p>
        </p:txBody>
      </p:sp>
      <p:graphicFrame>
        <p:nvGraphicFramePr>
          <p:cNvPr id="42021" name="Group 37"/>
          <p:cNvGraphicFramePr>
            <a:graphicFrameLocks noGrp="1"/>
          </p:cNvGraphicFramePr>
          <p:nvPr>
            <p:ph sz="half" idx="2"/>
          </p:nvPr>
        </p:nvGraphicFramePr>
        <p:xfrm>
          <a:off x="1042988" y="3500438"/>
          <a:ext cx="7381875" cy="2254251"/>
        </p:xfrm>
        <a:graphic>
          <a:graphicData uri="http://schemas.openxmlformats.org/drawingml/2006/table">
            <a:tbl>
              <a:tblPr/>
              <a:tblGrid>
                <a:gridCol w="922337">
                  <a:extLst>
                    <a:ext uri="{9D8B030D-6E8A-4147-A177-3AD203B41FA5}">
                      <a16:colId xmlns:a16="http://schemas.microsoft.com/office/drawing/2014/main" val="120230867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539318576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422071829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959736757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3720559196"/>
                    </a:ext>
                  </a:extLst>
                </a:gridCol>
                <a:gridCol w="922337">
                  <a:extLst>
                    <a:ext uri="{9D8B030D-6E8A-4147-A177-3AD203B41FA5}">
                      <a16:colId xmlns:a16="http://schemas.microsoft.com/office/drawing/2014/main" val="249779898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971312978"/>
                    </a:ext>
                  </a:extLst>
                </a:gridCol>
                <a:gridCol w="922338">
                  <a:extLst>
                    <a:ext uri="{9D8B030D-6E8A-4147-A177-3AD203B41FA5}">
                      <a16:colId xmlns:a16="http://schemas.microsoft.com/office/drawing/2014/main" val="4081081319"/>
                    </a:ext>
                  </a:extLst>
                </a:gridCol>
              </a:tblGrid>
              <a:tr h="475466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02720"/>
                  </a:ext>
                </a:extLst>
              </a:tr>
              <a:tr h="100461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12806"/>
                  </a:ext>
                </a:extLst>
              </a:tr>
              <a:tr h="774170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09" marB="45709"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974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2300"/>
            <a:ext cx="8496300" cy="2735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 dirty="0">
                <a:solidFill>
                  <a:srgbClr val="FF0000"/>
                </a:solidFill>
              </a:rPr>
              <a:t>Realice la siguiente Actividad</a:t>
            </a:r>
            <a:r>
              <a:rPr lang="es-MX" altLang="es-MX" b="1" u="sng" dirty="0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b="1" u="sng" dirty="0"/>
              <a:t>convertir un número Binario a Hexadecimal</a:t>
            </a:r>
            <a:endParaRPr lang="es-MX" altLang="es-MX" dirty="0"/>
          </a:p>
          <a:p>
            <a:pPr algn="ctr" eaLnBrk="1" hangingPunct="1">
              <a:buFontTx/>
              <a:buNone/>
            </a:pPr>
            <a:r>
              <a:rPr lang="es-MX" altLang="es-MX" sz="5400" b="1" dirty="0"/>
              <a:t>10101100</a:t>
            </a:r>
            <a:r>
              <a:rPr lang="es-MX" altLang="es-MX" sz="4400" b="1" dirty="0"/>
              <a:t> </a:t>
            </a:r>
            <a:r>
              <a:rPr lang="es-MX" altLang="es-MX" sz="2000" b="1" dirty="0"/>
              <a:t>(2)</a:t>
            </a:r>
            <a:r>
              <a:rPr lang="es-MX" altLang="es-MX" sz="4400" b="1" dirty="0">
                <a:sym typeface="Symbol" panose="05050102010706020507" pitchFamily="18" charset="2"/>
              </a:rPr>
              <a:t></a:t>
            </a:r>
            <a:r>
              <a:rPr lang="es-MX" altLang="es-MX" sz="4400" b="1" dirty="0"/>
              <a:t> </a:t>
            </a:r>
            <a:r>
              <a:rPr lang="es-MX" altLang="es-MX" sz="5400" b="1" dirty="0"/>
              <a:t>N</a:t>
            </a:r>
            <a:r>
              <a:rPr lang="es-MX" altLang="es-MX" sz="2000" b="1" dirty="0"/>
              <a:t>(16)</a:t>
            </a:r>
            <a:endParaRPr lang="es-ES" altLang="es-MX" sz="36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1835150" y="5229225"/>
            <a:ext cx="6276975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1010</a:t>
            </a:r>
            <a:r>
              <a:rPr lang="es-MX" altLang="es-MX" sz="6000" b="1">
                <a:latin typeface="Arial" panose="020B0604020202020204" pitchFamily="34" charset="0"/>
              </a:rPr>
              <a:t>1100</a:t>
            </a:r>
            <a:r>
              <a:rPr lang="es-MX" altLang="es-MX" sz="2400" b="1">
                <a:latin typeface="Arial" panose="020B0604020202020204" pitchFamily="34" charset="0"/>
              </a:rPr>
              <a:t>(2)</a:t>
            </a:r>
            <a:r>
              <a:rPr lang="es-MX" altLang="es-MX" sz="6000" b="1">
                <a:latin typeface="Arial" panose="020B0604020202020204" pitchFamily="34" charset="0"/>
              </a:rPr>
              <a:t>= </a:t>
            </a: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A</a:t>
            </a:r>
            <a:r>
              <a:rPr lang="es-MX" altLang="es-MX" sz="6000" b="1">
                <a:latin typeface="Arial" panose="020B0604020202020204" pitchFamily="34" charset="0"/>
              </a:rPr>
              <a:t>C</a:t>
            </a:r>
            <a:r>
              <a:rPr lang="es-MX" altLang="es-MX" sz="2400" b="1">
                <a:latin typeface="Arial" panose="020B0604020202020204" pitchFamily="34" charset="0"/>
              </a:rPr>
              <a:t>(16)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41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22300"/>
            <a:ext cx="8496300" cy="2735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 dirty="0">
                <a:solidFill>
                  <a:srgbClr val="FF0000"/>
                </a:solidFill>
              </a:rPr>
              <a:t>Realice la siguiente Actividad</a:t>
            </a:r>
            <a:r>
              <a:rPr lang="es-MX" altLang="es-MX" b="1" u="sng" dirty="0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b="1" u="sng" dirty="0"/>
              <a:t>convertir un número Binario a Hexadecimal</a:t>
            </a:r>
            <a:endParaRPr lang="es-MX" altLang="es-MX" dirty="0"/>
          </a:p>
          <a:p>
            <a:pPr algn="ctr" eaLnBrk="1" hangingPunct="1">
              <a:buFontTx/>
              <a:buNone/>
            </a:pPr>
            <a:r>
              <a:rPr lang="es-MX" altLang="es-MX" sz="5400" b="1" dirty="0"/>
              <a:t>10101100</a:t>
            </a:r>
            <a:r>
              <a:rPr lang="es-MX" altLang="es-MX" sz="4400" b="1" dirty="0"/>
              <a:t> </a:t>
            </a:r>
            <a:r>
              <a:rPr lang="es-MX" altLang="es-MX" sz="2000" b="1" dirty="0"/>
              <a:t>(2)</a:t>
            </a:r>
            <a:r>
              <a:rPr lang="es-MX" altLang="es-MX" sz="4400" b="1" dirty="0">
                <a:sym typeface="Symbol" panose="05050102010706020507" pitchFamily="18" charset="2"/>
              </a:rPr>
              <a:t></a:t>
            </a:r>
            <a:r>
              <a:rPr lang="es-MX" altLang="es-MX" sz="4400" b="1" dirty="0"/>
              <a:t> </a:t>
            </a:r>
            <a:r>
              <a:rPr lang="es-MX" altLang="es-MX" sz="5400" b="1" dirty="0"/>
              <a:t>N</a:t>
            </a:r>
            <a:r>
              <a:rPr lang="es-MX" altLang="es-MX" sz="2000" b="1" dirty="0"/>
              <a:t>(16)</a:t>
            </a:r>
            <a:endParaRPr lang="es-ES" altLang="es-MX" sz="3600" dirty="0"/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342900" y="4365625"/>
            <a:ext cx="936625" cy="15970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F = 15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32346" y="47251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766645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2DF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20663"/>
            <a:ext cx="5543550" cy="1008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1600" b="1"/>
              <a:t>Cada Digito del Hexadecimal tiene que representarse por 4 Bits</a:t>
            </a:r>
          </a:p>
          <a:p>
            <a:pPr algn="ctr" eaLnBrk="1" hangingPunct="1">
              <a:buFontTx/>
              <a:buNone/>
            </a:pPr>
            <a:endParaRPr lang="es-ES" altLang="es-MX" sz="1600" b="1"/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3130169"/>
              </p:ext>
            </p:extLst>
          </p:nvPr>
        </p:nvGraphicFramePr>
        <p:xfrm>
          <a:off x="3275856" y="2636912"/>
          <a:ext cx="2335212" cy="907166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130880758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18861223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118890174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782165349"/>
                    </a:ext>
                  </a:extLst>
                </a:gridCol>
              </a:tblGrid>
              <a:tr h="348559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74570"/>
                  </a:ext>
                </a:extLst>
              </a:tr>
              <a:tr h="55474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12049"/>
                  </a:ext>
                </a:extLst>
              </a:tr>
            </a:tbl>
          </a:graphicData>
        </a:graphic>
      </p:graphicFrame>
      <p:graphicFrame>
        <p:nvGraphicFramePr>
          <p:cNvPr id="44087" name="Group 5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21658416"/>
              </p:ext>
            </p:extLst>
          </p:nvPr>
        </p:nvGraphicFramePr>
        <p:xfrm>
          <a:off x="827881" y="3789040"/>
          <a:ext cx="7416800" cy="2008932"/>
        </p:xfrm>
        <a:graphic>
          <a:graphicData uri="http://schemas.openxmlformats.org/drawingml/2006/table">
            <a:tbl>
              <a:tblPr/>
              <a:tblGrid>
                <a:gridCol w="617537">
                  <a:extLst>
                    <a:ext uri="{9D8B030D-6E8A-4147-A177-3AD203B41FA5}">
                      <a16:colId xmlns:a16="http://schemas.microsoft.com/office/drawing/2014/main" val="150622618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23320341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50015816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416767821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146558627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13365134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35363452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95023469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2221051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5561741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3708315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879392119"/>
                    </a:ext>
                  </a:extLst>
                </a:gridCol>
              </a:tblGrid>
              <a:tr h="935037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F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74784"/>
                  </a:ext>
                </a:extLst>
              </a:tr>
              <a:tr h="36110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80030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62485"/>
                  </a:ext>
                </a:extLst>
              </a:tr>
            </a:tbl>
          </a:graphicData>
        </a:graphic>
      </p:graphicFrame>
      <p:sp>
        <p:nvSpPr>
          <p:cNvPr id="328757" name="Text Box 53"/>
          <p:cNvSpPr txBox="1">
            <a:spLocks noChangeArrowheads="1"/>
          </p:cNvSpPr>
          <p:nvPr/>
        </p:nvSpPr>
        <p:spPr bwMode="auto">
          <a:xfrm>
            <a:off x="7020272" y="1681203"/>
            <a:ext cx="936625" cy="15970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F = 15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i="1"/>
              <a:t>Numeración Arábiga</a:t>
            </a:r>
            <a:endParaRPr lang="es-ES" altLang="es-MX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280400" cy="7207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MX" altLang="es-MX" sz="1600"/>
              <a:t>El sistema corriente de notación numérica que es utilizado hoy y en casi todo el mundo es la numeración arábiga. </a:t>
            </a:r>
          </a:p>
        </p:txBody>
      </p:sp>
      <p:graphicFrame>
        <p:nvGraphicFramePr>
          <p:cNvPr id="109997" name="Group 429"/>
          <p:cNvGraphicFramePr>
            <a:graphicFrameLocks noGrp="1"/>
          </p:cNvGraphicFramePr>
          <p:nvPr>
            <p:ph sz="half" idx="2"/>
          </p:nvPr>
        </p:nvGraphicFramePr>
        <p:xfrm>
          <a:off x="827088" y="2205038"/>
          <a:ext cx="6911975" cy="2451101"/>
        </p:xfrm>
        <a:graphic>
          <a:graphicData uri="http://schemas.openxmlformats.org/drawingml/2006/table">
            <a:tbl>
              <a:tblPr/>
              <a:tblGrid>
                <a:gridCol w="2681287">
                  <a:extLst>
                    <a:ext uri="{9D8B030D-6E8A-4147-A177-3AD203B41FA5}">
                      <a16:colId xmlns:a16="http://schemas.microsoft.com/office/drawing/2014/main" val="1495162233"/>
                    </a:ext>
                  </a:extLst>
                </a:gridCol>
                <a:gridCol w="261938">
                  <a:extLst>
                    <a:ext uri="{9D8B030D-6E8A-4147-A177-3AD203B41FA5}">
                      <a16:colId xmlns:a16="http://schemas.microsoft.com/office/drawing/2014/main" val="4083947065"/>
                    </a:ext>
                  </a:extLst>
                </a:gridCol>
                <a:gridCol w="496887">
                  <a:extLst>
                    <a:ext uri="{9D8B030D-6E8A-4147-A177-3AD203B41FA5}">
                      <a16:colId xmlns:a16="http://schemas.microsoft.com/office/drawing/2014/main" val="1603237524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337784334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66493988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895534268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4133398829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13953954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518378382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838302459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3098445323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3659133872"/>
                    </a:ext>
                  </a:extLst>
                </a:gridCol>
              </a:tblGrid>
              <a:tr h="568472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Europeo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697923"/>
                  </a:ext>
                </a:extLst>
              </a:tr>
              <a:tr h="439852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Arábico-Índico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٠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60544"/>
                  </a:ext>
                </a:extLst>
              </a:tr>
              <a:tr h="504956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Arábico-Índico Oriental</a:t>
                      </a:r>
                      <a:br>
                        <a:rPr kumimoji="0" lang="es-ES" alt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s-ES" altLang="es-MX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(Persa y Urdu)</a:t>
                      </a:r>
                      <a:endParaRPr kumimoji="0" lang="es-ES" alt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۰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۱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۲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۳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۴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۵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۶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۷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۸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۹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30164"/>
                  </a:ext>
                </a:extLst>
              </a:tr>
              <a:tr h="396343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Devanagari</a:t>
                      </a:r>
                      <a:r>
                        <a:rPr kumimoji="0" lang="es-ES" altLang="es-MX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altLang="es-MX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(Hindi)</a:t>
                      </a:r>
                      <a:endParaRPr kumimoji="0" lang="es-ES" altLang="es-MX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०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१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२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३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४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५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६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७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८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i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Mangal" pitchFamily="2" charset="0"/>
                        </a:rPr>
                        <a:t>९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62744"/>
                  </a:ext>
                </a:extLst>
              </a:tr>
              <a:tr h="541478"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</a:t>
                      </a:r>
                      <a:endParaRPr kumimoji="0" lang="es-ES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௧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௨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௩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௪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௫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௬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௭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௮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342900" indent="-34290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8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4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99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Latha" pitchFamily="2" charset="0"/>
                        </a:rPr>
                        <a:t>௯</a:t>
                      </a:r>
                      <a:endParaRPr kumimoji="0" lang="es-ES" altLang="es-MX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31957"/>
                  </a:ext>
                </a:extLst>
              </a:tr>
            </a:tbl>
          </a:graphicData>
        </a:graphic>
      </p:graphicFrame>
      <p:sp>
        <p:nvSpPr>
          <p:cNvPr id="18515" name="Text Box 338"/>
          <p:cNvSpPr txBox="1">
            <a:spLocks noChangeArrowheads="1"/>
          </p:cNvSpPr>
          <p:nvPr/>
        </p:nvSpPr>
        <p:spPr bwMode="auto">
          <a:xfrm>
            <a:off x="1763713" y="5373688"/>
            <a:ext cx="542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>
                <a:solidFill>
                  <a:schemeClr val="tx1"/>
                </a:solidFill>
                <a:latin typeface="Arial" panose="020B0604020202020204" pitchFamily="34" charset="0"/>
              </a:rPr>
              <a:t>glifo</a:t>
            </a:r>
            <a:r>
              <a:rPr lang="es-MX" altLang="es-MX" sz="1800">
                <a:solidFill>
                  <a:schemeClr val="tx1"/>
                </a:solidFill>
                <a:latin typeface="Arial" panose="020B0604020202020204" pitchFamily="34" charset="0"/>
              </a:rPr>
              <a:t> es un signo grabado o, por extensión, pintado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2DF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20663"/>
            <a:ext cx="5543550" cy="1008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1600" b="1"/>
              <a:t>Cada Digito del Hexadecimal tiene que representarse por 4 Bits</a:t>
            </a:r>
          </a:p>
          <a:p>
            <a:pPr algn="ctr" eaLnBrk="1" hangingPunct="1">
              <a:buFontTx/>
              <a:buNone/>
            </a:pPr>
            <a:endParaRPr lang="es-ES" altLang="es-MX" sz="1600" b="1"/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3130169"/>
              </p:ext>
            </p:extLst>
          </p:nvPr>
        </p:nvGraphicFramePr>
        <p:xfrm>
          <a:off x="3275856" y="2636912"/>
          <a:ext cx="2335212" cy="907166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130880758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18861223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118890174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782165349"/>
                    </a:ext>
                  </a:extLst>
                </a:gridCol>
              </a:tblGrid>
              <a:tr h="348559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74570"/>
                  </a:ext>
                </a:extLst>
              </a:tr>
              <a:tr h="55474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12049"/>
                  </a:ext>
                </a:extLst>
              </a:tr>
            </a:tbl>
          </a:graphicData>
        </a:graphic>
      </p:graphicFrame>
      <p:graphicFrame>
        <p:nvGraphicFramePr>
          <p:cNvPr id="44087" name="Group 5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21658416"/>
              </p:ext>
            </p:extLst>
          </p:nvPr>
        </p:nvGraphicFramePr>
        <p:xfrm>
          <a:off x="827881" y="3789040"/>
          <a:ext cx="7416800" cy="2008932"/>
        </p:xfrm>
        <a:graphic>
          <a:graphicData uri="http://schemas.openxmlformats.org/drawingml/2006/table">
            <a:tbl>
              <a:tblPr/>
              <a:tblGrid>
                <a:gridCol w="617537">
                  <a:extLst>
                    <a:ext uri="{9D8B030D-6E8A-4147-A177-3AD203B41FA5}">
                      <a16:colId xmlns:a16="http://schemas.microsoft.com/office/drawing/2014/main" val="150622618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23320341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50015816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416767821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146558627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13365134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35363452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95023469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2221051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5561741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3708315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879392119"/>
                    </a:ext>
                  </a:extLst>
                </a:gridCol>
              </a:tblGrid>
              <a:tr h="935037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F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74784"/>
                  </a:ext>
                </a:extLst>
              </a:tr>
              <a:tr h="36110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80030"/>
                  </a:ext>
                </a:extLst>
              </a:tr>
              <a:tr h="71278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62485"/>
                  </a:ext>
                </a:extLst>
              </a:tr>
            </a:tbl>
          </a:graphicData>
        </a:graphic>
      </p:graphicFrame>
      <p:sp>
        <p:nvSpPr>
          <p:cNvPr id="328757" name="Text Box 53"/>
          <p:cNvSpPr txBox="1">
            <a:spLocks noChangeArrowheads="1"/>
          </p:cNvSpPr>
          <p:nvPr/>
        </p:nvSpPr>
        <p:spPr bwMode="auto">
          <a:xfrm>
            <a:off x="7020272" y="1681203"/>
            <a:ext cx="936625" cy="15970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F = 15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2DF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20663"/>
            <a:ext cx="5543550" cy="1008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1600" b="1"/>
              <a:t>Cada Digito del Hexadecimal tiene que representarse por 4 Bits</a:t>
            </a:r>
          </a:p>
          <a:p>
            <a:pPr algn="ctr" eaLnBrk="1" hangingPunct="1">
              <a:buFontTx/>
              <a:buNone/>
            </a:pPr>
            <a:endParaRPr lang="es-ES" altLang="es-MX" sz="1600" b="1"/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3130169"/>
              </p:ext>
            </p:extLst>
          </p:nvPr>
        </p:nvGraphicFramePr>
        <p:xfrm>
          <a:off x="3275856" y="2636912"/>
          <a:ext cx="2335212" cy="907166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130880758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18861223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118890174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782165349"/>
                    </a:ext>
                  </a:extLst>
                </a:gridCol>
              </a:tblGrid>
              <a:tr h="348559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74570"/>
                  </a:ext>
                </a:extLst>
              </a:tr>
              <a:tr h="55474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12049"/>
                  </a:ext>
                </a:extLst>
              </a:tr>
            </a:tbl>
          </a:graphicData>
        </a:graphic>
      </p:graphicFrame>
      <p:graphicFrame>
        <p:nvGraphicFramePr>
          <p:cNvPr id="44087" name="Group 5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89561365"/>
              </p:ext>
            </p:extLst>
          </p:nvPr>
        </p:nvGraphicFramePr>
        <p:xfrm>
          <a:off x="827881" y="3789040"/>
          <a:ext cx="7416800" cy="2008932"/>
        </p:xfrm>
        <a:graphic>
          <a:graphicData uri="http://schemas.openxmlformats.org/drawingml/2006/table">
            <a:tbl>
              <a:tblPr/>
              <a:tblGrid>
                <a:gridCol w="617537">
                  <a:extLst>
                    <a:ext uri="{9D8B030D-6E8A-4147-A177-3AD203B41FA5}">
                      <a16:colId xmlns:a16="http://schemas.microsoft.com/office/drawing/2014/main" val="150622618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23320341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50015816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416767821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146558627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13365134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35363452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95023469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2221051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5561741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3708315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879392119"/>
                    </a:ext>
                  </a:extLst>
                </a:gridCol>
              </a:tblGrid>
              <a:tr h="935037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F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74784"/>
                  </a:ext>
                </a:extLst>
              </a:tr>
              <a:tr h="36110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80030"/>
                  </a:ext>
                </a:extLst>
              </a:tr>
              <a:tr h="71278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62485"/>
                  </a:ext>
                </a:extLst>
              </a:tr>
            </a:tbl>
          </a:graphicData>
        </a:graphic>
      </p:graphicFrame>
      <p:sp>
        <p:nvSpPr>
          <p:cNvPr id="328757" name="Text Box 53"/>
          <p:cNvSpPr txBox="1">
            <a:spLocks noChangeArrowheads="1"/>
          </p:cNvSpPr>
          <p:nvPr/>
        </p:nvSpPr>
        <p:spPr bwMode="auto">
          <a:xfrm>
            <a:off x="7020272" y="1681203"/>
            <a:ext cx="1224409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F = 15</a:t>
            </a:r>
            <a:endParaRPr lang="es-ES" altLang="es-MX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14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2DF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20663"/>
            <a:ext cx="5543550" cy="1008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1600" b="1"/>
              <a:t>Cada Digito del Hexadecimal tiene que representarse por 4 Bits</a:t>
            </a:r>
          </a:p>
          <a:p>
            <a:pPr algn="ctr" eaLnBrk="1" hangingPunct="1">
              <a:buFontTx/>
              <a:buNone/>
            </a:pPr>
            <a:endParaRPr lang="es-ES" altLang="es-MX" sz="1600" b="1"/>
          </a:p>
        </p:txBody>
      </p:sp>
      <p:graphicFrame>
        <p:nvGraphicFramePr>
          <p:cNvPr id="44088" name="Group 5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43130169"/>
              </p:ext>
            </p:extLst>
          </p:nvPr>
        </p:nvGraphicFramePr>
        <p:xfrm>
          <a:off x="3275856" y="2636912"/>
          <a:ext cx="2335212" cy="907166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1308807584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18861223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1188901748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782165349"/>
                    </a:ext>
                  </a:extLst>
                </a:gridCol>
              </a:tblGrid>
              <a:tr h="348559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400" b="1" i="0" u="none" strike="noStrike" cap="none" normalizeH="0" baseline="3000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74570"/>
                  </a:ext>
                </a:extLst>
              </a:tr>
              <a:tr h="55474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912049"/>
                  </a:ext>
                </a:extLst>
              </a:tr>
            </a:tbl>
          </a:graphicData>
        </a:graphic>
      </p:graphicFrame>
      <p:graphicFrame>
        <p:nvGraphicFramePr>
          <p:cNvPr id="44087" name="Group 5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3372299"/>
              </p:ext>
            </p:extLst>
          </p:nvPr>
        </p:nvGraphicFramePr>
        <p:xfrm>
          <a:off x="827881" y="3789040"/>
          <a:ext cx="7416800" cy="2008932"/>
        </p:xfrm>
        <a:graphic>
          <a:graphicData uri="http://schemas.openxmlformats.org/drawingml/2006/table">
            <a:tbl>
              <a:tblPr/>
              <a:tblGrid>
                <a:gridCol w="617537">
                  <a:extLst>
                    <a:ext uri="{9D8B030D-6E8A-4147-A177-3AD203B41FA5}">
                      <a16:colId xmlns:a16="http://schemas.microsoft.com/office/drawing/2014/main" val="1506226187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233203411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1500158162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416767821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146558627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4113365134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35363452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950234699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022210510"/>
                    </a:ext>
                  </a:extLst>
                </a:gridCol>
                <a:gridCol w="617537">
                  <a:extLst>
                    <a:ext uri="{9D8B030D-6E8A-4147-A177-3AD203B41FA5}">
                      <a16:colId xmlns:a16="http://schemas.microsoft.com/office/drawing/2014/main" val="255617418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37083152"/>
                    </a:ext>
                  </a:extLst>
                </a:gridCol>
                <a:gridCol w="617538">
                  <a:extLst>
                    <a:ext uri="{9D8B030D-6E8A-4147-A177-3AD203B41FA5}">
                      <a16:colId xmlns:a16="http://schemas.microsoft.com/office/drawing/2014/main" val="2879392119"/>
                    </a:ext>
                  </a:extLst>
                </a:gridCol>
              </a:tblGrid>
              <a:tr h="935037"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  <a:endParaRPr kumimoji="0" lang="es-ES" altLang="es-MX" sz="3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anose="020B0604030504040204" pitchFamily="34" charset="0"/>
                        </a:rPr>
                        <a:t>F</a:t>
                      </a:r>
                      <a:endParaRPr kumimoji="0" lang="es-ES" altLang="es-MX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74784"/>
                  </a:ext>
                </a:extLst>
              </a:tr>
              <a:tr h="36110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80030"/>
                  </a:ext>
                </a:extLst>
              </a:tr>
              <a:tr h="712788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62485"/>
                  </a:ext>
                </a:extLst>
              </a:tr>
            </a:tbl>
          </a:graphicData>
        </a:graphic>
      </p:graphicFrame>
      <p:sp>
        <p:nvSpPr>
          <p:cNvPr id="328757" name="Text Box 53"/>
          <p:cNvSpPr txBox="1">
            <a:spLocks noChangeArrowheads="1"/>
          </p:cNvSpPr>
          <p:nvPr/>
        </p:nvSpPr>
        <p:spPr bwMode="auto">
          <a:xfrm>
            <a:off x="7020272" y="1681203"/>
            <a:ext cx="1224409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rgbClr val="002060"/>
                </a:solidFill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 dirty="0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F = 15</a:t>
            </a:r>
            <a:endParaRPr lang="es-ES" altLang="es-MX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400"/>
              <a:t>Conversión de N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br>
              <a:rPr lang="es-ES" altLang="es-MX" sz="2400"/>
            </a:br>
            <a:r>
              <a:rPr lang="es-ES" altLang="es-MX" sz="4000"/>
              <a:t>2DF</a:t>
            </a:r>
            <a:r>
              <a:rPr lang="es-ES" altLang="es-MX" sz="1600"/>
              <a:t>(16)</a:t>
            </a:r>
            <a:r>
              <a:rPr lang="es-ES" altLang="es-MX" sz="2400"/>
              <a:t> </a:t>
            </a:r>
            <a:r>
              <a:rPr lang="es-ES" altLang="es-MX" sz="2400">
                <a:sym typeface="Symbol" panose="05050102010706020507" pitchFamily="18" charset="2"/>
              </a:rPr>
              <a:t></a:t>
            </a:r>
            <a:r>
              <a:rPr lang="es-ES" altLang="es-MX" sz="2400"/>
              <a:t> N</a:t>
            </a:r>
            <a:r>
              <a:rPr lang="es-ES" altLang="es-MX" sz="1600"/>
              <a:t>(2)</a:t>
            </a:r>
            <a:r>
              <a:rPr lang="es-ES" altLang="es-MX" sz="2400"/>
              <a:t> 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8064500" cy="1008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altLang="es-MX" sz="2000" b="1"/>
              <a:t>Cada Digito del Hexadecimal tiene que representarse por 4 Bits</a:t>
            </a:r>
          </a:p>
          <a:p>
            <a:pPr algn="ctr" eaLnBrk="1" hangingPunct="1">
              <a:buFontTx/>
              <a:buNone/>
            </a:pPr>
            <a:endParaRPr lang="es-ES" altLang="es-MX" sz="2000" b="1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885825" y="3716338"/>
            <a:ext cx="7718425" cy="94297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4800" b="1">
                <a:latin typeface="Arial" panose="020B0604020202020204" pitchFamily="34" charset="0"/>
              </a:rPr>
              <a:t>2</a:t>
            </a:r>
            <a:r>
              <a:rPr lang="es-ES" altLang="es-MX" sz="4800" b="1">
                <a:solidFill>
                  <a:srgbClr val="006600"/>
                </a:solidFill>
                <a:latin typeface="Arial" panose="020B0604020202020204" pitchFamily="34" charset="0"/>
              </a:rPr>
              <a:t>D</a:t>
            </a:r>
            <a:r>
              <a:rPr lang="es-ES" altLang="es-MX" sz="4800" b="1">
                <a:solidFill>
                  <a:srgbClr val="003300"/>
                </a:solidFill>
                <a:latin typeface="Arial" panose="020B0604020202020204" pitchFamily="34" charset="0"/>
              </a:rPr>
              <a:t>F</a:t>
            </a:r>
            <a:r>
              <a:rPr lang="es-ES" altLang="es-MX" sz="4800" b="1" baseline="-25000">
                <a:solidFill>
                  <a:srgbClr val="006600"/>
                </a:solidFill>
                <a:latin typeface="Arial" panose="020B0604020202020204" pitchFamily="34" charset="0"/>
              </a:rPr>
              <a:t>(16)</a:t>
            </a:r>
            <a:r>
              <a:rPr lang="es-ES" altLang="es-MX" sz="4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s-ES" altLang="es-MX" sz="4800" b="1">
                <a:solidFill>
                  <a:srgbClr val="0066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ES" altLang="es-MX" sz="4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s-ES" altLang="es-MX" sz="5400" b="1">
                <a:latin typeface="Arial" panose="020B0604020202020204" pitchFamily="34" charset="0"/>
              </a:rPr>
              <a:t>10</a:t>
            </a:r>
            <a:r>
              <a:rPr lang="es-ES" altLang="es-MX" sz="5400" b="1">
                <a:solidFill>
                  <a:srgbClr val="006600"/>
                </a:solidFill>
                <a:latin typeface="Arial" panose="020B0604020202020204" pitchFamily="34" charset="0"/>
              </a:rPr>
              <a:t>1101</a:t>
            </a:r>
            <a:r>
              <a:rPr lang="es-ES" altLang="es-MX" sz="5400" b="1">
                <a:solidFill>
                  <a:srgbClr val="003300"/>
                </a:solidFill>
                <a:latin typeface="Arial" panose="020B0604020202020204" pitchFamily="34" charset="0"/>
              </a:rPr>
              <a:t>1111</a:t>
            </a:r>
            <a:r>
              <a:rPr lang="es-ES" altLang="es-MX" sz="5400" b="1" baseline="-25000">
                <a:solidFill>
                  <a:srgbClr val="006600"/>
                </a:solidFill>
                <a:latin typeface="Arial" panose="020B0604020202020204" pitchFamily="34" charset="0"/>
              </a:rPr>
              <a:t>(2</a:t>
            </a:r>
            <a:r>
              <a:rPr lang="es-ES" altLang="es-MX" sz="4800" b="1" baseline="-25000">
                <a:solidFill>
                  <a:srgbClr val="006600"/>
                </a:solidFill>
                <a:latin typeface="Arial" panose="020B0604020202020204" pitchFamily="34" charset="0"/>
              </a:rPr>
              <a:t>)</a:t>
            </a:r>
            <a:r>
              <a:rPr lang="es-ES" altLang="es-MX" sz="4800" b="1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7740650" cy="3455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 dirty="0">
                <a:solidFill>
                  <a:srgbClr val="FF0000"/>
                </a:solidFill>
              </a:rPr>
              <a:t>Realice la siguiente Actividad</a:t>
            </a:r>
            <a:r>
              <a:rPr lang="es-MX" altLang="es-MX" sz="1800" b="1" u="sng" dirty="0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sz="1800" b="1" u="sng" dirty="0"/>
              <a:t>convertir un número Hexadecimal a Binario</a:t>
            </a:r>
            <a:endParaRPr lang="es-MX" altLang="es-MX" sz="1800" dirty="0"/>
          </a:p>
          <a:p>
            <a:pPr algn="ctr" eaLnBrk="1" hangingPunct="1">
              <a:buFontTx/>
              <a:buNone/>
            </a:pPr>
            <a:r>
              <a:rPr lang="es-MX" altLang="es-MX" sz="4400" b="1" dirty="0"/>
              <a:t>5BC</a:t>
            </a:r>
            <a:r>
              <a:rPr lang="es-MX" altLang="es-MX" sz="3600" b="1" dirty="0"/>
              <a:t> </a:t>
            </a:r>
            <a:r>
              <a:rPr lang="es-MX" altLang="es-MX" sz="2000" b="1" dirty="0"/>
              <a:t>(16)</a:t>
            </a:r>
            <a:r>
              <a:rPr lang="es-MX" altLang="es-MX" sz="3600" b="1" dirty="0">
                <a:sym typeface="Symbol" panose="05050102010706020507" pitchFamily="18" charset="2"/>
              </a:rPr>
              <a:t></a:t>
            </a:r>
            <a:r>
              <a:rPr lang="es-MX" altLang="es-MX" sz="3600" b="1" dirty="0"/>
              <a:t> </a:t>
            </a:r>
            <a:r>
              <a:rPr lang="es-MX" altLang="es-MX" sz="4400" b="1" dirty="0"/>
              <a:t>N</a:t>
            </a:r>
            <a:r>
              <a:rPr lang="es-MX" altLang="es-MX" sz="2000" b="1" dirty="0"/>
              <a:t>(2)</a:t>
            </a:r>
            <a:endParaRPr lang="es-ES" altLang="es-MX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611188" y="5229225"/>
            <a:ext cx="7972425" cy="1035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5</a:t>
            </a:r>
            <a:r>
              <a:rPr lang="es-MX" altLang="es-MX" sz="6000" b="1">
                <a:latin typeface="Arial" panose="020B0604020202020204" pitchFamily="34" charset="0"/>
              </a:rPr>
              <a:t>B</a:t>
            </a: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C</a:t>
            </a:r>
            <a:r>
              <a:rPr lang="es-MX" altLang="es-MX" sz="2400" b="1">
                <a:latin typeface="Arial" panose="020B0604020202020204" pitchFamily="34" charset="0"/>
              </a:rPr>
              <a:t>(16)</a:t>
            </a:r>
            <a:r>
              <a:rPr lang="es-MX" altLang="es-MX" sz="6000" b="1">
                <a:latin typeface="Arial" panose="020B0604020202020204" pitchFamily="34" charset="0"/>
              </a:rPr>
              <a:t>= </a:t>
            </a:r>
            <a:r>
              <a:rPr lang="es-MX" altLang="es-MX" sz="6000" b="1">
                <a:solidFill>
                  <a:srgbClr val="006600"/>
                </a:solidFill>
                <a:latin typeface="Arial" panose="020B0604020202020204" pitchFamily="34" charset="0"/>
              </a:rPr>
              <a:t>101</a:t>
            </a:r>
            <a:r>
              <a:rPr lang="es-MX" altLang="es-MX" sz="6000" b="1">
                <a:latin typeface="Arial" panose="020B0604020202020204" pitchFamily="34" charset="0"/>
              </a:rPr>
              <a:t>1011</a:t>
            </a:r>
            <a:r>
              <a:rPr lang="es-MX" altLang="es-MX" sz="6000" b="1">
                <a:solidFill>
                  <a:srgbClr val="003300"/>
                </a:solidFill>
                <a:latin typeface="Arial" panose="020B0604020202020204" pitchFamily="34" charset="0"/>
              </a:rPr>
              <a:t>1100</a:t>
            </a:r>
            <a:r>
              <a:rPr lang="es-MX" altLang="es-MX" sz="2400" b="1">
                <a:latin typeface="Arial" panose="020B0604020202020204" pitchFamily="34" charset="0"/>
              </a:rPr>
              <a:t>(2)</a:t>
            </a:r>
            <a:endParaRPr lang="es-ES" altLang="es-MX" sz="2400" b="1">
              <a:latin typeface="Arial" panose="020B0604020202020204" pitchFamily="34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836613"/>
            <a:ext cx="7740650" cy="3455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altLang="es-MX" sz="2000" b="1" dirty="0">
                <a:solidFill>
                  <a:srgbClr val="FF0000"/>
                </a:solidFill>
              </a:rPr>
              <a:t>Realice la siguiente Actividad</a:t>
            </a:r>
            <a:r>
              <a:rPr lang="es-MX" altLang="es-MX" sz="1800" b="1" u="sng" dirty="0"/>
              <a:t> </a:t>
            </a:r>
          </a:p>
          <a:p>
            <a:pPr algn="ctr" eaLnBrk="1" hangingPunct="1">
              <a:buFontTx/>
              <a:buNone/>
            </a:pPr>
            <a:r>
              <a:rPr lang="es-MX" altLang="es-MX" sz="1800" b="1" u="sng" dirty="0"/>
              <a:t>convertir un número Hexadecimal a Binario</a:t>
            </a:r>
            <a:endParaRPr lang="es-MX" altLang="es-MX" sz="1800" dirty="0"/>
          </a:p>
          <a:p>
            <a:pPr algn="ctr" eaLnBrk="1" hangingPunct="1">
              <a:buFontTx/>
              <a:buNone/>
            </a:pPr>
            <a:r>
              <a:rPr lang="es-MX" altLang="es-MX" sz="4400" b="1" dirty="0"/>
              <a:t>5BC</a:t>
            </a:r>
            <a:r>
              <a:rPr lang="es-MX" altLang="es-MX" sz="3600" b="1" dirty="0"/>
              <a:t> </a:t>
            </a:r>
            <a:r>
              <a:rPr lang="es-MX" altLang="es-MX" sz="2000" b="1" dirty="0"/>
              <a:t>(16)</a:t>
            </a:r>
            <a:r>
              <a:rPr lang="es-MX" altLang="es-MX" sz="3600" b="1" dirty="0">
                <a:sym typeface="Symbol" panose="05050102010706020507" pitchFamily="18" charset="2"/>
              </a:rPr>
              <a:t></a:t>
            </a:r>
            <a:r>
              <a:rPr lang="es-MX" altLang="es-MX" sz="3600" b="1" dirty="0"/>
              <a:t> </a:t>
            </a:r>
            <a:r>
              <a:rPr lang="es-MX" altLang="es-MX" sz="4400" b="1" dirty="0"/>
              <a:t>N</a:t>
            </a:r>
            <a:r>
              <a:rPr lang="es-MX" altLang="es-MX" sz="2000" b="1" dirty="0"/>
              <a:t>(2)</a:t>
            </a:r>
            <a:endParaRPr lang="es-ES" altLang="es-MX" sz="2800" dirty="0"/>
          </a:p>
        </p:txBody>
      </p:sp>
      <p:sp>
        <p:nvSpPr>
          <p:cNvPr id="147460" name="Text Box 5"/>
          <p:cNvSpPr txBox="1">
            <a:spLocks noChangeArrowheads="1"/>
          </p:cNvSpPr>
          <p:nvPr/>
        </p:nvSpPr>
        <p:spPr bwMode="auto">
          <a:xfrm>
            <a:off x="323850" y="3119438"/>
            <a:ext cx="936625" cy="15970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A = 10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B = 11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C = 12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D = 13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E = 14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Arial" panose="020B0604020202020204" pitchFamily="34" charset="0"/>
              </a:rPr>
              <a:t>F = 15</a:t>
            </a:r>
            <a:endParaRPr lang="es-ES" altLang="es-MX" sz="1600" b="1">
              <a:latin typeface="Arial" panose="020B0604020202020204" pitchFamily="34" charset="0"/>
            </a:endParaRPr>
          </a:p>
        </p:txBody>
      </p:sp>
      <p:graphicFrame>
        <p:nvGraphicFramePr>
          <p:cNvPr id="49176" name="Group 24"/>
          <p:cNvGraphicFramePr>
            <a:graphicFrameLocks noGrp="1"/>
          </p:cNvGraphicFramePr>
          <p:nvPr>
            <p:ph sz="quarter" idx="3"/>
          </p:nvPr>
        </p:nvGraphicFramePr>
        <p:xfrm>
          <a:off x="6443663" y="3357563"/>
          <a:ext cx="2197100" cy="1122362"/>
        </p:xfrm>
        <a:graphic>
          <a:graphicData uri="http://schemas.openxmlformats.org/drawingml/2006/table">
            <a:tbl>
              <a:tblPr/>
              <a:tblGrid>
                <a:gridCol w="541337">
                  <a:extLst>
                    <a:ext uri="{9D8B030D-6E8A-4147-A177-3AD203B41FA5}">
                      <a16:colId xmlns:a16="http://schemas.microsoft.com/office/drawing/2014/main" val="280716478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758178802"/>
                    </a:ext>
                  </a:extLst>
                </a:gridCol>
                <a:gridCol w="611188">
                  <a:extLst>
                    <a:ext uri="{9D8B030D-6E8A-4147-A177-3AD203B41FA5}">
                      <a16:colId xmlns:a16="http://schemas.microsoft.com/office/drawing/2014/main" val="188768097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270037011"/>
                    </a:ext>
                  </a:extLst>
                </a:gridCol>
              </a:tblGrid>
              <a:tr h="433085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kumimoji="0" lang="es-MX" altLang="es-MX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kumimoji="0" lang="es-ES" altLang="es-MX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97448"/>
                  </a:ext>
                </a:extLst>
              </a:tr>
              <a:tr h="689277"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algn="just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006600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kumimoji="0" lang="es-ES" altLang="es-MX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4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4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2800"/>
              <a:t>Conversiones entre sistemas numéricos</a:t>
            </a:r>
            <a:endParaRPr lang="es-ES" altLang="es-MX" sz="280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3850" y="1557338"/>
          <a:ext cx="8594726" cy="296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289">
                  <a:extLst>
                    <a:ext uri="{9D8B030D-6E8A-4147-A177-3AD203B41FA5}">
                      <a16:colId xmlns:a16="http://schemas.microsoft.com/office/drawing/2014/main" val="3856276936"/>
                    </a:ext>
                  </a:extLst>
                </a:gridCol>
                <a:gridCol w="5119951">
                  <a:extLst>
                    <a:ext uri="{9D8B030D-6E8A-4147-A177-3AD203B41FA5}">
                      <a16:colId xmlns:a16="http://schemas.microsoft.com/office/drawing/2014/main" val="1233259957"/>
                    </a:ext>
                  </a:extLst>
                </a:gridCol>
                <a:gridCol w="1273486">
                  <a:extLst>
                    <a:ext uri="{9D8B030D-6E8A-4147-A177-3AD203B41FA5}">
                      <a16:colId xmlns:a16="http://schemas.microsoft.com/office/drawing/2014/main" val="440914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Conversión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Método</a:t>
                      </a:r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91439" marR="91439"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6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Formula General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Decimales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792"/>
                  </a:ext>
                </a:extLst>
              </a:tr>
              <a:tr h="57111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/>
                        <a:t>Multiplicar por la base y sumar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200" b="1" dirty="0"/>
                        <a:t>Enteros</a:t>
                      </a:r>
                    </a:p>
                  </a:txBody>
                  <a:tcPr marL="91439" marR="91439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7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(10)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</a:rPr>
                        <a:t> →N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</a:rPr>
                        <a:t>(X)</a:t>
                      </a:r>
                      <a:endParaRPr lang="es-MX" sz="2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Residuos</a:t>
                      </a:r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(8)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2200" b="1" dirty="0"/>
                        <a:t>Múltiplo</a:t>
                      </a: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/>
                        <a:t>Enteros</a:t>
                      </a:r>
                      <a:endParaRPr lang="es-MX" sz="1200" dirty="0"/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(2)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 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s-MX" sz="2200" b="1" dirty="0">
                          <a:solidFill>
                            <a:srgbClr val="003300"/>
                          </a:solidFill>
                          <a:latin typeface="+mn-lt"/>
                        </a:rPr>
                        <a:t>N</a:t>
                      </a:r>
                      <a:r>
                        <a:rPr lang="es-MX" sz="2200" b="1" baseline="-25000" dirty="0">
                          <a:solidFill>
                            <a:srgbClr val="003300"/>
                          </a:solidFill>
                          <a:latin typeface="+mn-lt"/>
                        </a:rPr>
                        <a:t>(16)</a:t>
                      </a:r>
                      <a:endParaRPr lang="es-MX" sz="2200" dirty="0">
                        <a:latin typeface="+mn-lt"/>
                      </a:endParaRPr>
                    </a:p>
                  </a:txBody>
                  <a:tcPr marL="91439" marR="91439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0348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839" y="336574"/>
            <a:ext cx="6408738" cy="468982"/>
          </a:xfrm>
        </p:spPr>
        <p:txBody>
          <a:bodyPr/>
          <a:lstStyle/>
          <a:p>
            <a:pPr eaLnBrk="1" hangingPunct="1"/>
            <a:r>
              <a:rPr lang="es-MX" altLang="es-MX" sz="2000" dirty="0">
                <a:solidFill>
                  <a:srgbClr val="000066"/>
                </a:solidFill>
              </a:rPr>
              <a:t>Proyecto Formativo 2</a:t>
            </a:r>
            <a:endParaRPr lang="es-ES" altLang="es-MX" sz="2000" dirty="0">
              <a:solidFill>
                <a:srgbClr val="000066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343926"/>
            <a:ext cx="4680849" cy="468983"/>
          </a:xfr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MX" altLang="es-MX" sz="2400" b="1" dirty="0">
                <a:solidFill>
                  <a:srgbClr val="000066"/>
                </a:solidFill>
              </a:rPr>
              <a:t>Consulta la Fecha limite</a:t>
            </a:r>
            <a:endParaRPr lang="es-MX" altLang="es-MX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4" name="Rectángulo 1"/>
          <p:cNvSpPr>
            <a:spLocks noChangeArrowheads="1"/>
          </p:cNvSpPr>
          <p:nvPr/>
        </p:nvSpPr>
        <p:spPr bwMode="auto">
          <a:xfrm>
            <a:off x="647564" y="1916832"/>
            <a:ext cx="7715120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b="1" dirty="0">
                <a:solidFill>
                  <a:srgbClr val="FFFF00"/>
                </a:solidFill>
                <a:latin typeface="Arial" panose="020B0604020202020204" pitchFamily="34" charset="0"/>
              </a:rPr>
              <a:t>Sea previsor entregue antes de la fecha límite, evita contratiempos</a:t>
            </a:r>
          </a:p>
        </p:txBody>
      </p:sp>
      <p:sp>
        <p:nvSpPr>
          <p:cNvPr id="158725" name="CuadroTexto 1"/>
          <p:cNvSpPr txBox="1">
            <a:spLocks noChangeArrowheads="1"/>
          </p:cNvSpPr>
          <p:nvPr/>
        </p:nvSpPr>
        <p:spPr bwMode="auto">
          <a:xfrm>
            <a:off x="647564" y="2619853"/>
            <a:ext cx="7978748" cy="37286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003300"/>
                </a:solidFill>
                <a:latin typeface="Arial" panose="020B0604020202020204" pitchFamily="34" charset="0"/>
              </a:rPr>
              <a:t>1.- Asistencia.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003300"/>
                </a:solidFill>
                <a:latin typeface="Arial" panose="020B0604020202020204" pitchFamily="34" charset="0"/>
              </a:rPr>
              <a:t>2.- Puntualidad.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003300"/>
                </a:solidFill>
                <a:latin typeface="Arial" panose="020B0604020202020204" pitchFamily="34" charset="0"/>
              </a:rPr>
              <a:t>3.- Previsor.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4.- No plagio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</a:rPr>
              <a:t>5.- Aplicar Métodos en la solución de problemas.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latin typeface="Arial" panose="020B0604020202020204" pitchFamily="34" charset="0"/>
              </a:rPr>
              <a:t>6.- Verificar los Resultados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</a:rPr>
              <a:t>7.- Documentar los resultados </a:t>
            </a:r>
            <a:r>
              <a:rPr lang="es-ES" altLang="es-MX" sz="1600" b="1" dirty="0">
                <a:latin typeface="Arial" panose="020B0604020202020204" pitchFamily="34" charset="0"/>
              </a:rPr>
              <a:t>(reporte)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MX" sz="2000" b="1" dirty="0">
                <a:latin typeface="Arial" panose="020B0604020202020204" pitchFamily="34" charset="0"/>
              </a:rPr>
              <a:t>8.- Comunicación de los resultados en forma oral y escrita</a:t>
            </a:r>
            <a:endParaRPr lang="es-MX" altLang="es-MX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93E45A-619C-42A0-BD96-778BAA09F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591105"/>
              </p:ext>
            </p:extLst>
          </p:nvPr>
        </p:nvGraphicFramePr>
        <p:xfrm>
          <a:off x="467544" y="721453"/>
          <a:ext cx="7848872" cy="547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3536812115"/>
                    </a:ext>
                  </a:extLst>
                </a:gridCol>
              </a:tblGrid>
              <a:tr h="1065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En esta dirección podrás ver un video con las instrucciones</a:t>
                      </a:r>
                      <a:endParaRPr lang="es-MX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57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dirty="0">
                          <a:hlinkClick r:id="rId2"/>
                        </a:rPr>
                        <a:t>1 Sistemas Numéricos.mp4</a:t>
                      </a:r>
                      <a:endParaRPr lang="es-MX" sz="1100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95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Marcador de contenido 2"/>
          <p:cNvSpPr>
            <a:spLocks noGrp="1"/>
          </p:cNvSpPr>
          <p:nvPr>
            <p:ph idx="4294967295"/>
          </p:nvPr>
        </p:nvSpPr>
        <p:spPr>
          <a:xfrm>
            <a:off x="791580" y="548680"/>
            <a:ext cx="7560840" cy="486393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altLang="es-MX" sz="2800" b="1" dirty="0"/>
              <a:t>Con que se quedan de esta clase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0FC66F-19E3-AB61-29F7-AACBE9135605}"/>
              </a:ext>
            </a:extLst>
          </p:cNvPr>
          <p:cNvSpPr txBox="1"/>
          <p:nvPr/>
        </p:nvSpPr>
        <p:spPr>
          <a:xfrm>
            <a:off x="3138354" y="5750919"/>
            <a:ext cx="2601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Composition</a:t>
            </a:r>
            <a:r>
              <a:rPr lang="es-MX" sz="1600" b="1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VIII</a:t>
            </a:r>
          </a:p>
          <a:p>
            <a:r>
              <a:rPr lang="es-MX" sz="1600" b="1" i="1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Wassily Kandinsky, </a:t>
            </a:r>
            <a:r>
              <a:rPr lang="es-MX" sz="1600" b="1" i="1" dirty="0">
                <a:solidFill>
                  <a:srgbClr val="2F2F2F"/>
                </a:solidFill>
              </a:rPr>
              <a:t>1923</a:t>
            </a:r>
            <a:endParaRPr lang="es-MX" sz="1600" b="1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6B0A8A-23C4-B6A8-8ADA-ADD085AC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32756"/>
            <a:ext cx="6490384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B0CE2-DAB4-A4A5-4CC3-52B9AC7F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31" y="455742"/>
            <a:ext cx="6408737" cy="576263"/>
          </a:xfrm>
        </p:spPr>
        <p:txBody>
          <a:bodyPr/>
          <a:lstStyle/>
          <a:p>
            <a:r>
              <a:rPr lang="es-419" sz="2400" dirty="0"/>
              <a:t>Actividad Fundamental 1</a:t>
            </a:r>
            <a:endParaRPr lang="es-MX" sz="2400" dirty="0"/>
          </a:p>
        </p:txBody>
      </p:sp>
      <p:pic>
        <p:nvPicPr>
          <p:cNvPr id="11" name="Marcador de contenido 10" descr="Escala de tiempo&#10;&#10;Descripción generada automáticamente">
            <a:extLst>
              <a:ext uri="{FF2B5EF4-FFF2-40B4-BE49-F238E27FC236}">
                <a16:creationId xmlns:a16="http://schemas.microsoft.com/office/drawing/2014/main" id="{B5A065AE-44F8-9385-5C6D-60FEA1CC8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67583"/>
            <a:ext cx="3549260" cy="514099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358DD7-0F24-0B99-326D-2ADC4A6D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80565"/>
            <a:ext cx="4464496" cy="22000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0477AA-5E1F-B146-733E-884E0FA4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03930"/>
            <a:ext cx="4464496" cy="26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i="1"/>
              <a:t>Numeración Arábiga</a:t>
            </a:r>
            <a:endParaRPr lang="es-ES" altLang="es-MX" i="1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9750" y="1628775"/>
            <a:ext cx="8064500" cy="431958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just">
              <a:lnSpc>
                <a:spcPct val="140000"/>
              </a:lnSpc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Verdana" panose="020B0604030504040204" pitchFamily="34" charset="0"/>
              </a:defRPr>
            </a:lvl1pPr>
            <a:lvl2pPr marL="742950" indent="-285750" algn="just">
              <a:lnSpc>
                <a:spcPct val="140000"/>
              </a:lnSpc>
              <a:spcBef>
                <a:spcPct val="20000"/>
              </a:spcBef>
              <a:buChar char="–"/>
              <a:defRPr sz="2800">
                <a:solidFill>
                  <a:srgbClr val="000099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s-MX" altLang="es-MX" sz="2400"/>
              <a:t>Este sistema fue desarrollado primero por los hindúes y luego por los árabes que introdujeron la innovación de la </a:t>
            </a:r>
            <a:br>
              <a:rPr lang="es-MX" altLang="es-MX" sz="2400"/>
            </a:br>
            <a:endParaRPr lang="es-MX" altLang="es-MX" sz="2400"/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s-MX" altLang="es-MX" sz="2800" b="1"/>
              <a:t>Notación posicional.</a:t>
            </a:r>
            <a:r>
              <a:rPr lang="es-MX" altLang="es-MX" sz="2400"/>
              <a:t>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s-MX" altLang="es-MX" sz="2400"/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>
                <a:latin typeface="Arial" panose="020B0604020202020204" pitchFamily="34" charset="0"/>
              </a:rPr>
              <a:t>Solo es posible si existe un número para el cero. 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>
                <a:latin typeface="Arial" panose="020B0604020202020204" pitchFamily="34" charset="0"/>
              </a:rPr>
              <a:t>El guarismo 0 permite distinguir entre 11, 101 y 1001 sin tener que agregar símbolos adicionales.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s-ES" altLang="es-MX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3961</Words>
  <Application>Microsoft Office PowerPoint</Application>
  <PresentationFormat>Presentación en pantalla (4:3)</PresentationFormat>
  <Paragraphs>1359</Paragraphs>
  <Slides>89</Slides>
  <Notes>59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89</vt:i4>
      </vt:variant>
    </vt:vector>
  </HeadingPairs>
  <TitlesOfParts>
    <vt:vector size="97" baseType="lpstr">
      <vt:lpstr>Arial</vt:lpstr>
      <vt:lpstr>Calibri</vt:lpstr>
      <vt:lpstr>Söhne</vt:lpstr>
      <vt:lpstr>Symbol</vt:lpstr>
      <vt:lpstr>Verdana</vt:lpstr>
      <vt:lpstr>Diseño predeterminado</vt:lpstr>
      <vt:lpstr>Equation</vt:lpstr>
      <vt:lpstr>Documento</vt:lpstr>
      <vt:lpstr>Sistemas Numéricos</vt:lpstr>
      <vt:lpstr>Numeración</vt:lpstr>
      <vt:lpstr>Numeración Griega</vt:lpstr>
      <vt:lpstr>Numeración China</vt:lpstr>
      <vt:lpstr>Numeración Maya</vt:lpstr>
      <vt:lpstr>Números Romanos</vt:lpstr>
      <vt:lpstr>Números Romanos</vt:lpstr>
      <vt:lpstr>Numeración Arábiga</vt:lpstr>
      <vt:lpstr>Numeración Arábiga</vt:lpstr>
      <vt:lpstr>La notación posicional</vt:lpstr>
      <vt:lpstr>Formula General</vt:lpstr>
      <vt:lpstr>Formula General</vt:lpstr>
      <vt:lpstr>Subíndice</vt:lpstr>
      <vt:lpstr>Identificación de la posición</vt:lpstr>
      <vt:lpstr>Ejemplo 385(10)</vt:lpstr>
      <vt:lpstr>Ejemplo 385(10)</vt:lpstr>
      <vt:lpstr>Ejemplo 385(10)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Conversiones entre sistemas numéricos</vt:lpstr>
      <vt:lpstr>Formula General</vt:lpstr>
      <vt:lpstr>Ejemplo 1</vt:lpstr>
      <vt:lpstr>Ejemplo 1</vt:lpstr>
      <vt:lpstr>Ejemplo 1</vt:lpstr>
      <vt:lpstr>Ejemplo 2</vt:lpstr>
      <vt:lpstr>Ejemplo 2</vt:lpstr>
      <vt:lpstr>Ejemplo 3</vt:lpstr>
      <vt:lpstr>Ejemplo 3</vt:lpstr>
      <vt:lpstr>Ejemplo 3</vt:lpstr>
      <vt:lpstr>Conversiones entre sistemas numéricos</vt:lpstr>
      <vt:lpstr>Multiplicar por la base  y sumar  N(X)  N(10)  Para números enteros</vt:lpstr>
      <vt:lpstr>Presentación de PowerPoint</vt:lpstr>
      <vt:lpstr>Presentación de PowerPoint</vt:lpstr>
      <vt:lpstr>Presentación de PowerPoint</vt:lpstr>
      <vt:lpstr>Multiplicar por la base y sumar</vt:lpstr>
      <vt:lpstr>Multiplicar por la base y sumar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Conversiones entre sistemas numéricos</vt:lpstr>
      <vt:lpstr>Conversiones entre sistemas numéricos</vt:lpstr>
      <vt:lpstr>Conversiones entre sistemas numéricos</vt:lpstr>
      <vt:lpstr>Residuos</vt:lpstr>
      <vt:lpstr>Residuos</vt:lpstr>
      <vt:lpstr>Ejemplo 1 </vt:lpstr>
      <vt:lpstr>Ejemplo 2 </vt:lpstr>
      <vt:lpstr>Ejemplo 3 </vt:lpstr>
      <vt:lpstr>Ejemplo 4 </vt:lpstr>
      <vt:lpstr>Realice la siguiente Actividad </vt:lpstr>
      <vt:lpstr>Realice la siguiente Actividad </vt:lpstr>
      <vt:lpstr>Conversiones entre sistemas numéricos</vt:lpstr>
      <vt:lpstr>Múltiplo en potencia</vt:lpstr>
      <vt:lpstr>Ejemplo 1  Conversión de N(2)  N(8) 1 0 1 1 0 1 0 1(2)  N(8)  </vt:lpstr>
      <vt:lpstr>Ejemplo 1  Conversión de N(2)  N(8) 10110101(2)  N(8)  </vt:lpstr>
      <vt:lpstr>Conversión de N(2)  N(8) 10110101(2)  N(8)  </vt:lpstr>
      <vt:lpstr>Presentación de PowerPoint</vt:lpstr>
      <vt:lpstr>Conversión de N(8)  N(2) 603(8)  N(2)  </vt:lpstr>
      <vt:lpstr>Conversión de N(8)  N(2) 603(8)  N(2)  </vt:lpstr>
      <vt:lpstr>Conversión de N(8)  N(2) 603(8)  N(2)  </vt:lpstr>
      <vt:lpstr>Conversión de N(8)  N(2) 603(8)  N(2)  </vt:lpstr>
      <vt:lpstr>Conversión de N(8)  N(2) 603(8)  N(2)  </vt:lpstr>
      <vt:lpstr>Presentación de PowerPoint</vt:lpstr>
      <vt:lpstr>Conversión de N(2)  N(16) ejemplo 10110101(2)  N(16)  </vt:lpstr>
      <vt:lpstr>Conversión de N(2)  N(16) ejemplo 10110101(2)  N(16)  </vt:lpstr>
      <vt:lpstr>Conversión de N(2)  N(16) ejemplo 10110101(2)  N(16)  </vt:lpstr>
      <vt:lpstr>Presentación de PowerPoint</vt:lpstr>
      <vt:lpstr>Presentación de PowerPoint</vt:lpstr>
      <vt:lpstr>Conversión de N(2)  N(16) ejemplo 10110101(2)  N(16)  </vt:lpstr>
      <vt:lpstr>Presentación de PowerPoint</vt:lpstr>
      <vt:lpstr>Presentación de PowerPoint</vt:lpstr>
      <vt:lpstr>Conversión de N(16)  N(2) 2DF(16)  N(2)  </vt:lpstr>
      <vt:lpstr>Conversión de N(16)  N(2) 2DF(16)  N(2)  </vt:lpstr>
      <vt:lpstr>Conversión de N(16)  N(2) 2DF(16)  N(2)  </vt:lpstr>
      <vt:lpstr>Conversión de N(16)  N(2) 2DF(16)  N(2)  </vt:lpstr>
      <vt:lpstr>Conversión de N(16)  N(2) 2DF(16)  N(2)  </vt:lpstr>
      <vt:lpstr>Presentación de PowerPoint</vt:lpstr>
      <vt:lpstr>Presentación de PowerPoint</vt:lpstr>
      <vt:lpstr>Conversiones entre sistemas numéricos</vt:lpstr>
      <vt:lpstr>Proyecto Formativo 2</vt:lpstr>
      <vt:lpstr>Presentación de PowerPoint</vt:lpstr>
      <vt:lpstr>Actividad Fundamental 1</vt:lpstr>
    </vt:vector>
  </TitlesOfParts>
  <Company>UANL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Digitales   Electronica Digital I  Febrero de 2003</dc:title>
  <dc:creator>Juan Angel Garza</dc:creator>
  <cp:lastModifiedBy>JUAN ANGEL GARZA GARZA</cp:lastModifiedBy>
  <cp:revision>179</cp:revision>
  <dcterms:created xsi:type="dcterms:W3CDTF">2003-01-31T23:57:11Z</dcterms:created>
  <dcterms:modified xsi:type="dcterms:W3CDTF">2025-03-10T12:26:26Z</dcterms:modified>
</cp:coreProperties>
</file>